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Lst>
  <p:sldSz cx="7556500" cy="10693400"/>
  <p:notesSz cx="6858000" cy="9144000"/>
  <p:embeddedFontLst>
    <p:embeddedFont>
      <p:font typeface="Quicksand Bold" panose="020B0604020202020204" charset="0"/>
      <p:regular r:id="rId6"/>
    </p:embeddedFont>
    <p:embeddedFont>
      <p:font typeface="Quicksand Medium" panose="020B0604020202020204" charset="0"/>
      <p:regular r:id="rId7"/>
    </p:embeddedFont>
    <p:embeddedFont>
      <p:font typeface="Montserrat Light" panose="020B0604020202020204" charset="0"/>
      <p:regular r:id="rId8"/>
    </p:embeddedFont>
    <p:embeddedFont>
      <p:font typeface="Calibri" panose="020F0502020204030204" pitchFamily="34" charset="0"/>
      <p:regular r:id="rId9"/>
      <p:bold r:id="rId10"/>
      <p:italic r:id="rId11"/>
      <p:boldItalic r:id="rId12"/>
    </p:embeddedFont>
    <p:embeddedFont>
      <p:font typeface="Quicksand" panose="020B0604020202020204" charset="0"/>
      <p:regular r:id="rId13"/>
    </p:embeddedFont>
    <p:embeddedFont>
      <p:font typeface="Montserrat Medium" panose="020B0604020202020204" charset="0"/>
      <p:regular r:id="rId14"/>
    </p:embeddedFont>
    <p:embeddedFont>
      <p:font typeface="Rajdhani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31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804" y="300624"/>
            <a:ext cx="1130369" cy="129019"/>
          </a:xfrm>
          <a:prstGeom prst="rect">
            <a:avLst/>
          </a:prstGeom>
        </p:spPr>
        <p:txBody>
          <a:bodyPr lIns="0" tIns="0" rIns="0" bIns="0" rtlCol="0" anchor="t">
            <a:spAutoFit/>
          </a:bodyPr>
          <a:lstStyle/>
          <a:p>
            <a:pPr algn="ctr">
              <a:lnSpc>
                <a:spcPts val="1162"/>
              </a:lnSpc>
              <a:spcBef>
                <a:spcPct val="0"/>
              </a:spcBef>
            </a:pPr>
            <a:r>
              <a:rPr lang="en-US" sz="830" spc="83">
                <a:solidFill>
                  <a:srgbClr val="000000"/>
                </a:solidFill>
                <a:latin typeface="Montserrat Medium"/>
              </a:rPr>
              <a:t>5 JUNE 2022</a:t>
            </a:r>
          </a:p>
        </p:txBody>
      </p:sp>
      <p:sp>
        <p:nvSpPr>
          <p:cNvPr id="3" name="Freeform 3"/>
          <p:cNvSpPr/>
          <p:nvPr/>
        </p:nvSpPr>
        <p:spPr>
          <a:xfrm>
            <a:off x="-5346" y="43764"/>
            <a:ext cx="1472538" cy="461855"/>
          </a:xfrm>
          <a:custGeom>
            <a:avLst/>
            <a:gdLst/>
            <a:ahLst/>
            <a:cxnLst/>
            <a:rect l="l" t="t" r="r" b="b"/>
            <a:pathLst>
              <a:path w="1472538" h="461855">
                <a:moveTo>
                  <a:pt x="0" y="0"/>
                </a:moveTo>
                <a:lnTo>
                  <a:pt x="1472538" y="0"/>
                </a:lnTo>
                <a:lnTo>
                  <a:pt x="1472538" y="461855"/>
                </a:lnTo>
                <a:lnTo>
                  <a:pt x="0" y="461855"/>
                </a:lnTo>
                <a:lnTo>
                  <a:pt x="0" y="0"/>
                </a:lnTo>
                <a:close/>
              </a:path>
            </a:pathLst>
          </a:custGeom>
          <a:blipFill>
            <a:blip r:embed="rId2"/>
            <a:stretch>
              <a:fillRect/>
            </a:stretch>
          </a:blipFill>
        </p:spPr>
        <p:txBody>
          <a:bodyPr/>
          <a:lstStyle/>
          <a:p>
            <a:endParaRPr lang="pt-PT"/>
          </a:p>
        </p:txBody>
      </p:sp>
      <p:grpSp>
        <p:nvGrpSpPr>
          <p:cNvPr id="4" name="Group 4"/>
          <p:cNvGrpSpPr/>
          <p:nvPr/>
        </p:nvGrpSpPr>
        <p:grpSpPr>
          <a:xfrm>
            <a:off x="-497130" y="-292090"/>
            <a:ext cx="9806504" cy="966807"/>
            <a:chOff x="0" y="0"/>
            <a:chExt cx="3809900" cy="375612"/>
          </a:xfrm>
        </p:grpSpPr>
        <p:sp>
          <p:nvSpPr>
            <p:cNvPr id="5" name="Freeform 5"/>
            <p:cNvSpPr/>
            <p:nvPr/>
          </p:nvSpPr>
          <p:spPr>
            <a:xfrm>
              <a:off x="0" y="0"/>
              <a:ext cx="3809900" cy="375612"/>
            </a:xfrm>
            <a:custGeom>
              <a:avLst/>
              <a:gdLst/>
              <a:ahLst/>
              <a:cxnLst/>
              <a:rect l="l" t="t" r="r" b="b"/>
              <a:pathLst>
                <a:path w="3809900" h="375612">
                  <a:moveTo>
                    <a:pt x="0" y="0"/>
                  </a:moveTo>
                  <a:lnTo>
                    <a:pt x="3809900" y="0"/>
                  </a:lnTo>
                  <a:lnTo>
                    <a:pt x="3809900" y="375612"/>
                  </a:lnTo>
                  <a:lnTo>
                    <a:pt x="0" y="375612"/>
                  </a:lnTo>
                  <a:close/>
                </a:path>
              </a:pathLst>
            </a:custGeom>
            <a:solidFill>
              <a:srgbClr val="665784"/>
            </a:solidFill>
          </p:spPr>
          <p:txBody>
            <a:bodyPr/>
            <a:lstStyle/>
            <a:p>
              <a:endParaRPr lang="pt-PT"/>
            </a:p>
          </p:txBody>
        </p:sp>
        <p:sp>
          <p:nvSpPr>
            <p:cNvPr id="6" name="TextBox 6"/>
            <p:cNvSpPr txBox="1"/>
            <p:nvPr/>
          </p:nvSpPr>
          <p:spPr>
            <a:xfrm>
              <a:off x="0" y="-28575"/>
              <a:ext cx="3809900" cy="404187"/>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5346" y="43764"/>
            <a:ext cx="1472538" cy="461855"/>
          </a:xfrm>
          <a:custGeom>
            <a:avLst/>
            <a:gdLst/>
            <a:ahLst/>
            <a:cxnLst/>
            <a:rect l="l" t="t" r="r" b="b"/>
            <a:pathLst>
              <a:path w="1472538" h="461855">
                <a:moveTo>
                  <a:pt x="0" y="0"/>
                </a:moveTo>
                <a:lnTo>
                  <a:pt x="1472538" y="0"/>
                </a:lnTo>
                <a:lnTo>
                  <a:pt x="1472538" y="461855"/>
                </a:lnTo>
                <a:lnTo>
                  <a:pt x="0" y="461855"/>
                </a:lnTo>
                <a:lnTo>
                  <a:pt x="0" y="0"/>
                </a:lnTo>
                <a:close/>
              </a:path>
            </a:pathLst>
          </a:custGeom>
          <a:blipFill>
            <a:blip r:embed="rId2"/>
            <a:stretch>
              <a:fillRect/>
            </a:stretch>
          </a:blipFill>
        </p:spPr>
        <p:txBody>
          <a:bodyPr/>
          <a:lstStyle/>
          <a:p>
            <a:endParaRPr lang="pt-PT"/>
          </a:p>
        </p:txBody>
      </p:sp>
      <p:grpSp>
        <p:nvGrpSpPr>
          <p:cNvPr id="8" name="Group 8"/>
          <p:cNvGrpSpPr/>
          <p:nvPr/>
        </p:nvGrpSpPr>
        <p:grpSpPr>
          <a:xfrm>
            <a:off x="-395980" y="-81469"/>
            <a:ext cx="9806504" cy="783237"/>
            <a:chOff x="0" y="0"/>
            <a:chExt cx="3809900" cy="304293"/>
          </a:xfrm>
        </p:grpSpPr>
        <p:sp>
          <p:nvSpPr>
            <p:cNvPr id="9" name="Freeform 9"/>
            <p:cNvSpPr/>
            <p:nvPr/>
          </p:nvSpPr>
          <p:spPr>
            <a:xfrm>
              <a:off x="0" y="0"/>
              <a:ext cx="3809900" cy="304293"/>
            </a:xfrm>
            <a:custGeom>
              <a:avLst/>
              <a:gdLst/>
              <a:ahLst/>
              <a:cxnLst/>
              <a:rect l="l" t="t" r="r" b="b"/>
              <a:pathLst>
                <a:path w="3809900" h="304293">
                  <a:moveTo>
                    <a:pt x="0" y="0"/>
                  </a:moveTo>
                  <a:lnTo>
                    <a:pt x="3809900" y="0"/>
                  </a:lnTo>
                  <a:lnTo>
                    <a:pt x="3809900" y="304293"/>
                  </a:lnTo>
                  <a:lnTo>
                    <a:pt x="0" y="304293"/>
                  </a:lnTo>
                  <a:close/>
                </a:path>
              </a:pathLst>
            </a:custGeom>
            <a:solidFill>
              <a:srgbClr val="665784"/>
            </a:solidFill>
          </p:spPr>
          <p:txBody>
            <a:bodyPr/>
            <a:lstStyle/>
            <a:p>
              <a:endParaRPr lang="pt-PT"/>
            </a:p>
          </p:txBody>
        </p:sp>
        <p:sp>
          <p:nvSpPr>
            <p:cNvPr id="10" name="TextBox 10"/>
            <p:cNvSpPr txBox="1"/>
            <p:nvPr/>
          </p:nvSpPr>
          <p:spPr>
            <a:xfrm>
              <a:off x="0" y="-28575"/>
              <a:ext cx="3809900" cy="332868"/>
            </a:xfrm>
            <a:prstGeom prst="rect">
              <a:avLst/>
            </a:prstGeom>
          </p:spPr>
          <p:txBody>
            <a:bodyPr lIns="50800" tIns="50800" rIns="50800" bIns="50800" rtlCol="0" anchor="ctr"/>
            <a:lstStyle/>
            <a:p>
              <a:pPr algn="ctr">
                <a:lnSpc>
                  <a:spcPts val="1960"/>
                </a:lnSpc>
                <a:spcBef>
                  <a:spcPct val="0"/>
                </a:spcBef>
              </a:pPr>
              <a:endParaRPr/>
            </a:p>
          </p:txBody>
        </p:sp>
      </p:grpSp>
      <p:sp>
        <p:nvSpPr>
          <p:cNvPr id="11" name="Freeform 11"/>
          <p:cNvSpPr/>
          <p:nvPr/>
        </p:nvSpPr>
        <p:spPr>
          <a:xfrm>
            <a:off x="135235" y="43764"/>
            <a:ext cx="1472538" cy="461855"/>
          </a:xfrm>
          <a:custGeom>
            <a:avLst/>
            <a:gdLst/>
            <a:ahLst/>
            <a:cxnLst/>
            <a:rect l="l" t="t" r="r" b="b"/>
            <a:pathLst>
              <a:path w="1472538" h="461855">
                <a:moveTo>
                  <a:pt x="0" y="0"/>
                </a:moveTo>
                <a:lnTo>
                  <a:pt x="1472538" y="0"/>
                </a:lnTo>
                <a:lnTo>
                  <a:pt x="1472538" y="461855"/>
                </a:lnTo>
                <a:lnTo>
                  <a:pt x="0" y="461855"/>
                </a:lnTo>
                <a:lnTo>
                  <a:pt x="0" y="0"/>
                </a:lnTo>
                <a:close/>
              </a:path>
            </a:pathLst>
          </a:custGeom>
          <a:blipFill>
            <a:blip r:embed="rId2"/>
            <a:stretch>
              <a:fillRect/>
            </a:stretch>
          </a:blipFill>
        </p:spPr>
        <p:txBody>
          <a:bodyPr/>
          <a:lstStyle/>
          <a:p>
            <a:endParaRPr lang="pt-PT"/>
          </a:p>
        </p:txBody>
      </p:sp>
      <p:grpSp>
        <p:nvGrpSpPr>
          <p:cNvPr id="12" name="Group 12"/>
          <p:cNvGrpSpPr/>
          <p:nvPr/>
        </p:nvGrpSpPr>
        <p:grpSpPr>
          <a:xfrm>
            <a:off x="-906003" y="10322642"/>
            <a:ext cx="10630971" cy="661448"/>
            <a:chOff x="0" y="0"/>
            <a:chExt cx="3809900" cy="237048"/>
          </a:xfrm>
        </p:grpSpPr>
        <p:sp>
          <p:nvSpPr>
            <p:cNvPr id="13" name="Freeform 13"/>
            <p:cNvSpPr/>
            <p:nvPr/>
          </p:nvSpPr>
          <p:spPr>
            <a:xfrm>
              <a:off x="0" y="0"/>
              <a:ext cx="3809900" cy="237048"/>
            </a:xfrm>
            <a:custGeom>
              <a:avLst/>
              <a:gdLst/>
              <a:ahLst/>
              <a:cxnLst/>
              <a:rect l="l" t="t" r="r" b="b"/>
              <a:pathLst>
                <a:path w="3809900" h="237048">
                  <a:moveTo>
                    <a:pt x="0" y="0"/>
                  </a:moveTo>
                  <a:lnTo>
                    <a:pt x="3809900" y="0"/>
                  </a:lnTo>
                  <a:lnTo>
                    <a:pt x="3809900" y="237048"/>
                  </a:lnTo>
                  <a:lnTo>
                    <a:pt x="0" y="237048"/>
                  </a:lnTo>
                  <a:close/>
                </a:path>
              </a:pathLst>
            </a:custGeom>
            <a:solidFill>
              <a:srgbClr val="F794B9"/>
            </a:solidFill>
          </p:spPr>
          <p:txBody>
            <a:bodyPr/>
            <a:lstStyle/>
            <a:p>
              <a:endParaRPr lang="pt-PT"/>
            </a:p>
          </p:txBody>
        </p:sp>
        <p:sp>
          <p:nvSpPr>
            <p:cNvPr id="14" name="TextBox 14"/>
            <p:cNvSpPr txBox="1"/>
            <p:nvPr/>
          </p:nvSpPr>
          <p:spPr>
            <a:xfrm>
              <a:off x="0" y="-28575"/>
              <a:ext cx="3809900" cy="265623"/>
            </a:xfrm>
            <a:prstGeom prst="rect">
              <a:avLst/>
            </a:prstGeom>
          </p:spPr>
          <p:txBody>
            <a:bodyPr lIns="50800" tIns="50800" rIns="50800" bIns="50800" rtlCol="0" anchor="ctr"/>
            <a:lstStyle/>
            <a:p>
              <a:pPr algn="ctr">
                <a:lnSpc>
                  <a:spcPts val="1960"/>
                </a:lnSpc>
                <a:spcBef>
                  <a:spcPct val="0"/>
                </a:spcBef>
              </a:pPr>
              <a:endParaRPr/>
            </a:p>
          </p:txBody>
        </p:sp>
      </p:grpSp>
      <p:grpSp>
        <p:nvGrpSpPr>
          <p:cNvPr id="15" name="Group 15"/>
          <p:cNvGrpSpPr/>
          <p:nvPr/>
        </p:nvGrpSpPr>
        <p:grpSpPr>
          <a:xfrm>
            <a:off x="156848" y="1534149"/>
            <a:ext cx="7254090" cy="385723"/>
            <a:chOff x="0" y="0"/>
            <a:chExt cx="2587434" cy="137582"/>
          </a:xfrm>
        </p:grpSpPr>
        <p:sp>
          <p:nvSpPr>
            <p:cNvPr id="16" name="Freeform 16"/>
            <p:cNvSpPr/>
            <p:nvPr/>
          </p:nvSpPr>
          <p:spPr>
            <a:xfrm>
              <a:off x="0" y="0"/>
              <a:ext cx="2587434" cy="137582"/>
            </a:xfrm>
            <a:custGeom>
              <a:avLst/>
              <a:gdLst/>
              <a:ahLst/>
              <a:cxnLst/>
              <a:rect l="l" t="t" r="r" b="b"/>
              <a:pathLst>
                <a:path w="2587434" h="137582">
                  <a:moveTo>
                    <a:pt x="0" y="0"/>
                  </a:moveTo>
                  <a:lnTo>
                    <a:pt x="2587434" y="0"/>
                  </a:lnTo>
                  <a:lnTo>
                    <a:pt x="2587434" y="137582"/>
                  </a:lnTo>
                  <a:lnTo>
                    <a:pt x="0" y="137582"/>
                  </a:lnTo>
                  <a:close/>
                </a:path>
              </a:pathLst>
            </a:custGeom>
            <a:solidFill>
              <a:srgbClr val="F794B9"/>
            </a:solidFill>
          </p:spPr>
          <p:txBody>
            <a:bodyPr/>
            <a:lstStyle/>
            <a:p>
              <a:endParaRPr lang="pt-PT"/>
            </a:p>
          </p:txBody>
        </p:sp>
        <p:sp>
          <p:nvSpPr>
            <p:cNvPr id="17" name="TextBox 17"/>
            <p:cNvSpPr txBox="1"/>
            <p:nvPr/>
          </p:nvSpPr>
          <p:spPr>
            <a:xfrm>
              <a:off x="0" y="-28575"/>
              <a:ext cx="2587434" cy="166157"/>
            </a:xfrm>
            <a:prstGeom prst="rect">
              <a:avLst/>
            </a:prstGeom>
          </p:spPr>
          <p:txBody>
            <a:bodyPr lIns="51041" tIns="51041" rIns="51041" bIns="51041" rtlCol="0" anchor="ctr"/>
            <a:lstStyle/>
            <a:p>
              <a:pPr algn="ctr">
                <a:lnSpc>
                  <a:spcPts val="1960"/>
                </a:lnSpc>
              </a:pPr>
              <a:endParaRPr/>
            </a:p>
          </p:txBody>
        </p:sp>
      </p:grpSp>
      <p:sp>
        <p:nvSpPr>
          <p:cNvPr id="18" name="Freeform 18"/>
          <p:cNvSpPr/>
          <p:nvPr/>
        </p:nvSpPr>
        <p:spPr>
          <a:xfrm>
            <a:off x="98091" y="10360742"/>
            <a:ext cx="1425803" cy="299419"/>
          </a:xfrm>
          <a:custGeom>
            <a:avLst/>
            <a:gdLst/>
            <a:ahLst/>
            <a:cxnLst/>
            <a:rect l="l" t="t" r="r" b="b"/>
            <a:pathLst>
              <a:path w="1425803" h="299419">
                <a:moveTo>
                  <a:pt x="0" y="0"/>
                </a:moveTo>
                <a:lnTo>
                  <a:pt x="1425803" y="0"/>
                </a:lnTo>
                <a:lnTo>
                  <a:pt x="1425803" y="299418"/>
                </a:lnTo>
                <a:lnTo>
                  <a:pt x="0" y="299418"/>
                </a:lnTo>
                <a:lnTo>
                  <a:pt x="0" y="0"/>
                </a:lnTo>
                <a:close/>
              </a:path>
            </a:pathLst>
          </a:custGeom>
          <a:blipFill>
            <a:blip r:embed="rId3"/>
            <a:stretch>
              <a:fillRect/>
            </a:stretch>
          </a:blipFill>
        </p:spPr>
        <p:txBody>
          <a:bodyPr/>
          <a:lstStyle/>
          <a:p>
            <a:endParaRPr lang="pt-PT"/>
          </a:p>
        </p:txBody>
      </p:sp>
      <p:sp>
        <p:nvSpPr>
          <p:cNvPr id="19" name="Freeform 19"/>
          <p:cNvSpPr/>
          <p:nvPr/>
        </p:nvSpPr>
        <p:spPr>
          <a:xfrm>
            <a:off x="-5868697" y="739867"/>
            <a:ext cx="18108531" cy="9597521"/>
          </a:xfrm>
          <a:custGeom>
            <a:avLst/>
            <a:gdLst/>
            <a:ahLst/>
            <a:cxnLst/>
            <a:rect l="l" t="t" r="r" b="b"/>
            <a:pathLst>
              <a:path w="18108531" h="9597521">
                <a:moveTo>
                  <a:pt x="0" y="0"/>
                </a:moveTo>
                <a:lnTo>
                  <a:pt x="18108530" y="0"/>
                </a:lnTo>
                <a:lnTo>
                  <a:pt x="18108530" y="9597522"/>
                </a:lnTo>
                <a:lnTo>
                  <a:pt x="0" y="9597522"/>
                </a:lnTo>
                <a:lnTo>
                  <a:pt x="0" y="0"/>
                </a:lnTo>
                <a:close/>
              </a:path>
            </a:pathLst>
          </a:custGeom>
          <a:blipFill>
            <a:blip r:embed="rId4">
              <a:alphaModFix amt="9999"/>
              <a:extLst>
                <a:ext uri="{96DAC541-7B7A-43D3-8B79-37D633B846F1}">
                  <asvg:svgBlip xmlns:asvg="http://schemas.microsoft.com/office/drawing/2016/SVG/main" xmlns="" r:embed="rId5"/>
                </a:ext>
              </a:extLst>
            </a:blip>
            <a:stretch>
              <a:fillRect/>
            </a:stretch>
          </a:blipFill>
        </p:spPr>
        <p:txBody>
          <a:bodyPr/>
          <a:lstStyle/>
          <a:p>
            <a:endParaRPr lang="pt-PT"/>
          </a:p>
        </p:txBody>
      </p:sp>
      <p:sp>
        <p:nvSpPr>
          <p:cNvPr id="20" name="Freeform 20"/>
          <p:cNvSpPr/>
          <p:nvPr/>
        </p:nvSpPr>
        <p:spPr>
          <a:xfrm>
            <a:off x="201748" y="4552810"/>
            <a:ext cx="2980130" cy="1674794"/>
          </a:xfrm>
          <a:custGeom>
            <a:avLst/>
            <a:gdLst/>
            <a:ahLst/>
            <a:cxnLst/>
            <a:rect l="l" t="t" r="r" b="b"/>
            <a:pathLst>
              <a:path w="2980130" h="1674794">
                <a:moveTo>
                  <a:pt x="0" y="0"/>
                </a:moveTo>
                <a:lnTo>
                  <a:pt x="2980130" y="0"/>
                </a:lnTo>
                <a:lnTo>
                  <a:pt x="2980130" y="1674793"/>
                </a:lnTo>
                <a:lnTo>
                  <a:pt x="0" y="1674793"/>
                </a:lnTo>
                <a:lnTo>
                  <a:pt x="0" y="0"/>
                </a:lnTo>
                <a:close/>
              </a:path>
            </a:pathLst>
          </a:custGeom>
          <a:blipFill>
            <a:blip r:embed="rId6"/>
            <a:stretch>
              <a:fillRect t="-22106" r="-8061" b="-22106"/>
            </a:stretch>
          </a:blipFill>
        </p:spPr>
        <p:txBody>
          <a:bodyPr/>
          <a:lstStyle/>
          <a:p>
            <a:endParaRPr lang="pt-PT"/>
          </a:p>
        </p:txBody>
      </p:sp>
      <p:sp>
        <p:nvSpPr>
          <p:cNvPr id="21" name="Freeform 21"/>
          <p:cNvSpPr/>
          <p:nvPr/>
        </p:nvSpPr>
        <p:spPr>
          <a:xfrm>
            <a:off x="188776" y="2467458"/>
            <a:ext cx="2993102" cy="1955092"/>
          </a:xfrm>
          <a:custGeom>
            <a:avLst/>
            <a:gdLst/>
            <a:ahLst/>
            <a:cxnLst/>
            <a:rect l="l" t="t" r="r" b="b"/>
            <a:pathLst>
              <a:path w="2993102" h="1955092">
                <a:moveTo>
                  <a:pt x="0" y="0"/>
                </a:moveTo>
                <a:lnTo>
                  <a:pt x="2993102" y="0"/>
                </a:lnTo>
                <a:lnTo>
                  <a:pt x="2993102" y="1955092"/>
                </a:lnTo>
                <a:lnTo>
                  <a:pt x="0" y="1955092"/>
                </a:lnTo>
                <a:lnTo>
                  <a:pt x="0" y="0"/>
                </a:lnTo>
                <a:close/>
              </a:path>
            </a:pathLst>
          </a:custGeom>
          <a:blipFill>
            <a:blip r:embed="rId7"/>
            <a:stretch>
              <a:fillRect t="-20816" b="-83307"/>
            </a:stretch>
          </a:blipFill>
        </p:spPr>
        <p:txBody>
          <a:bodyPr/>
          <a:lstStyle/>
          <a:p>
            <a:endParaRPr lang="pt-PT"/>
          </a:p>
        </p:txBody>
      </p:sp>
      <p:sp>
        <p:nvSpPr>
          <p:cNvPr id="22" name="Freeform 22"/>
          <p:cNvSpPr/>
          <p:nvPr/>
        </p:nvSpPr>
        <p:spPr>
          <a:xfrm>
            <a:off x="195262" y="6351821"/>
            <a:ext cx="2980130" cy="1341234"/>
          </a:xfrm>
          <a:custGeom>
            <a:avLst/>
            <a:gdLst/>
            <a:ahLst/>
            <a:cxnLst/>
            <a:rect l="l" t="t" r="r" b="b"/>
            <a:pathLst>
              <a:path w="2980130" h="1341234">
                <a:moveTo>
                  <a:pt x="0" y="0"/>
                </a:moveTo>
                <a:lnTo>
                  <a:pt x="2980130" y="0"/>
                </a:lnTo>
                <a:lnTo>
                  <a:pt x="2980130" y="1341234"/>
                </a:lnTo>
                <a:lnTo>
                  <a:pt x="0" y="1341234"/>
                </a:lnTo>
                <a:lnTo>
                  <a:pt x="0" y="0"/>
                </a:lnTo>
                <a:close/>
              </a:path>
            </a:pathLst>
          </a:custGeom>
          <a:blipFill>
            <a:blip r:embed="rId8"/>
            <a:stretch>
              <a:fillRect t="-33322" b="-33322"/>
            </a:stretch>
          </a:blipFill>
        </p:spPr>
        <p:txBody>
          <a:bodyPr/>
          <a:lstStyle/>
          <a:p>
            <a:endParaRPr lang="pt-PT"/>
          </a:p>
        </p:txBody>
      </p:sp>
      <p:sp>
        <p:nvSpPr>
          <p:cNvPr id="23" name="Freeform 23"/>
          <p:cNvSpPr/>
          <p:nvPr/>
        </p:nvSpPr>
        <p:spPr>
          <a:xfrm>
            <a:off x="3334072" y="8746802"/>
            <a:ext cx="3953754" cy="1397014"/>
          </a:xfrm>
          <a:custGeom>
            <a:avLst/>
            <a:gdLst/>
            <a:ahLst/>
            <a:cxnLst/>
            <a:rect l="l" t="t" r="r" b="b"/>
            <a:pathLst>
              <a:path w="3953754" h="1397014">
                <a:moveTo>
                  <a:pt x="0" y="0"/>
                </a:moveTo>
                <a:lnTo>
                  <a:pt x="3953754" y="0"/>
                </a:lnTo>
                <a:lnTo>
                  <a:pt x="3953754" y="1397014"/>
                </a:lnTo>
                <a:lnTo>
                  <a:pt x="0" y="1397014"/>
                </a:lnTo>
                <a:lnTo>
                  <a:pt x="0" y="0"/>
                </a:lnTo>
                <a:close/>
              </a:path>
            </a:pathLst>
          </a:custGeom>
          <a:blipFill>
            <a:blip r:embed="rId9"/>
            <a:stretch>
              <a:fillRect t="-13686" b="-13686"/>
            </a:stretch>
          </a:blipFill>
        </p:spPr>
        <p:txBody>
          <a:bodyPr/>
          <a:lstStyle/>
          <a:p>
            <a:endParaRPr lang="pt-PT"/>
          </a:p>
        </p:txBody>
      </p:sp>
      <p:sp>
        <p:nvSpPr>
          <p:cNvPr id="24" name="TextBox 24"/>
          <p:cNvSpPr txBox="1"/>
          <p:nvPr/>
        </p:nvSpPr>
        <p:spPr>
          <a:xfrm>
            <a:off x="354902" y="758917"/>
            <a:ext cx="6792730" cy="775232"/>
          </a:xfrm>
          <a:prstGeom prst="rect">
            <a:avLst/>
          </a:prstGeom>
        </p:spPr>
        <p:txBody>
          <a:bodyPr lIns="0" tIns="0" rIns="0" bIns="0" rtlCol="0" anchor="t">
            <a:spAutoFit/>
          </a:bodyPr>
          <a:lstStyle/>
          <a:p>
            <a:pPr algn="ctr">
              <a:lnSpc>
                <a:spcPts val="3016"/>
              </a:lnSpc>
            </a:pPr>
            <a:r>
              <a:rPr lang="en-US" sz="2767">
                <a:solidFill>
                  <a:srgbClr val="665784"/>
                </a:solidFill>
                <a:latin typeface="Rajdhani Bold Bold"/>
              </a:rPr>
              <a:t>WOMEN'S OPPORTUNITIES FOR WORK AND EDUCATION</a:t>
            </a:r>
          </a:p>
        </p:txBody>
      </p:sp>
      <p:sp>
        <p:nvSpPr>
          <p:cNvPr id="25" name="TextBox 25"/>
          <p:cNvSpPr txBox="1"/>
          <p:nvPr/>
        </p:nvSpPr>
        <p:spPr>
          <a:xfrm>
            <a:off x="205438" y="526375"/>
            <a:ext cx="1347982" cy="111991"/>
          </a:xfrm>
          <a:prstGeom prst="rect">
            <a:avLst/>
          </a:prstGeom>
        </p:spPr>
        <p:txBody>
          <a:bodyPr lIns="0" tIns="0" rIns="0" bIns="0" rtlCol="0" anchor="t">
            <a:spAutoFit/>
          </a:bodyPr>
          <a:lstStyle/>
          <a:p>
            <a:pPr algn="ctr">
              <a:lnSpc>
                <a:spcPts val="904"/>
              </a:lnSpc>
              <a:spcBef>
                <a:spcPct val="0"/>
              </a:spcBef>
            </a:pPr>
            <a:r>
              <a:rPr lang="en-US" sz="645">
                <a:solidFill>
                  <a:srgbClr val="FFFFFF"/>
                </a:solidFill>
                <a:latin typeface="Quicksand Medium"/>
              </a:rPr>
              <a:t>2021-1-FI01-KA220-ADU-000028330</a:t>
            </a:r>
          </a:p>
        </p:txBody>
      </p:sp>
      <p:sp>
        <p:nvSpPr>
          <p:cNvPr id="26" name="TextBox 26"/>
          <p:cNvSpPr txBox="1"/>
          <p:nvPr/>
        </p:nvSpPr>
        <p:spPr>
          <a:xfrm>
            <a:off x="5076660" y="71086"/>
            <a:ext cx="2813146" cy="391748"/>
          </a:xfrm>
          <a:prstGeom prst="rect">
            <a:avLst/>
          </a:prstGeom>
        </p:spPr>
        <p:txBody>
          <a:bodyPr lIns="0" tIns="0" rIns="0" bIns="0" rtlCol="0" anchor="t">
            <a:spAutoFit/>
          </a:bodyPr>
          <a:lstStyle/>
          <a:p>
            <a:pPr algn="ctr">
              <a:lnSpc>
                <a:spcPts val="3268"/>
              </a:lnSpc>
              <a:spcBef>
                <a:spcPct val="0"/>
              </a:spcBef>
            </a:pPr>
            <a:r>
              <a:rPr lang="en-US" sz="2334">
                <a:solidFill>
                  <a:srgbClr val="FFFFFF"/>
                </a:solidFill>
                <a:latin typeface="Rajdhani Bold"/>
              </a:rPr>
              <a:t>Newsletter #4</a:t>
            </a:r>
          </a:p>
        </p:txBody>
      </p:sp>
      <p:sp>
        <p:nvSpPr>
          <p:cNvPr id="27" name="TextBox 27"/>
          <p:cNvSpPr txBox="1"/>
          <p:nvPr/>
        </p:nvSpPr>
        <p:spPr>
          <a:xfrm>
            <a:off x="205438" y="1435456"/>
            <a:ext cx="7188838" cy="1450462"/>
          </a:xfrm>
          <a:prstGeom prst="rect">
            <a:avLst/>
          </a:prstGeom>
        </p:spPr>
        <p:txBody>
          <a:bodyPr lIns="0" tIns="0" rIns="0" bIns="0" rtlCol="0" anchor="t">
            <a:spAutoFit/>
          </a:bodyPr>
          <a:lstStyle/>
          <a:p>
            <a:pPr algn="ctr">
              <a:lnSpc>
                <a:spcPts val="4253"/>
              </a:lnSpc>
            </a:pPr>
            <a:r>
              <a:rPr lang="en-US" sz="2953" dirty="0">
                <a:solidFill>
                  <a:srgbClr val="FFFFFF"/>
                </a:solidFill>
                <a:latin typeface="Rajdhani Bold"/>
              </a:rPr>
              <a:t>2. </a:t>
            </a:r>
            <a:r>
              <a:rPr lang="en-US" sz="2953" dirty="0" err="1">
                <a:solidFill>
                  <a:srgbClr val="FFFFFF"/>
                </a:solidFill>
                <a:latin typeface="Rajdhani Bold"/>
              </a:rPr>
              <a:t>Pilotphase</a:t>
            </a:r>
            <a:r>
              <a:rPr lang="en-US" sz="2953" dirty="0">
                <a:solidFill>
                  <a:srgbClr val="FFFFFF"/>
                </a:solidFill>
                <a:latin typeface="Rajdhani Bold"/>
              </a:rPr>
              <a:t> and TPM in Aveiro, Portugal</a:t>
            </a:r>
          </a:p>
          <a:p>
            <a:pPr algn="r">
              <a:lnSpc>
                <a:spcPts val="3533"/>
              </a:lnSpc>
            </a:pPr>
            <a:endParaRPr lang="en-US" sz="2953" dirty="0">
              <a:solidFill>
                <a:srgbClr val="FFFFFF"/>
              </a:solidFill>
              <a:latin typeface="Rajdhani Bold"/>
            </a:endParaRPr>
          </a:p>
          <a:p>
            <a:pPr algn="r">
              <a:lnSpc>
                <a:spcPts val="3533"/>
              </a:lnSpc>
            </a:pPr>
            <a:endParaRPr lang="en-US" sz="2953" dirty="0">
              <a:solidFill>
                <a:srgbClr val="FFFFFF"/>
              </a:solidFill>
              <a:latin typeface="Rajdhani Bold"/>
            </a:endParaRPr>
          </a:p>
        </p:txBody>
      </p:sp>
      <p:sp>
        <p:nvSpPr>
          <p:cNvPr id="28" name="TextBox 28"/>
          <p:cNvSpPr txBox="1"/>
          <p:nvPr/>
        </p:nvSpPr>
        <p:spPr>
          <a:xfrm>
            <a:off x="1632339" y="10436480"/>
            <a:ext cx="5585113" cy="147942"/>
          </a:xfrm>
          <a:prstGeom prst="rect">
            <a:avLst/>
          </a:prstGeom>
        </p:spPr>
        <p:txBody>
          <a:bodyPr lIns="0" tIns="0" rIns="0" bIns="0" rtlCol="0" anchor="t">
            <a:spAutoFit/>
          </a:bodyPr>
          <a:lstStyle/>
          <a:p>
            <a:pPr algn="ctr">
              <a:lnSpc>
                <a:spcPts val="612"/>
              </a:lnSpc>
              <a:spcBef>
                <a:spcPct val="0"/>
              </a:spcBef>
            </a:pPr>
            <a:r>
              <a:rPr lang="en-US" sz="527" spc="26">
                <a:solidFill>
                  <a:srgbClr val="FEFDFE"/>
                </a:solidFill>
                <a:latin typeface="Montserrat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9" name="TextBox 29"/>
          <p:cNvSpPr txBox="1"/>
          <p:nvPr/>
        </p:nvSpPr>
        <p:spPr>
          <a:xfrm>
            <a:off x="5340513" y="407663"/>
            <a:ext cx="1992404" cy="184233"/>
          </a:xfrm>
          <a:prstGeom prst="rect">
            <a:avLst/>
          </a:prstGeom>
        </p:spPr>
        <p:txBody>
          <a:bodyPr lIns="0" tIns="0" rIns="0" bIns="0" rtlCol="0" anchor="t">
            <a:spAutoFit/>
          </a:bodyPr>
          <a:lstStyle/>
          <a:p>
            <a:pPr algn="ctr">
              <a:lnSpc>
                <a:spcPts val="1549"/>
              </a:lnSpc>
              <a:spcBef>
                <a:spcPct val="0"/>
              </a:spcBef>
            </a:pPr>
            <a:r>
              <a:rPr lang="en-US" sz="1106">
                <a:solidFill>
                  <a:srgbClr val="FFFFFF"/>
                </a:solidFill>
                <a:latin typeface="Quicksand Medium"/>
              </a:rPr>
              <a:t>#WOWeProject #ErasmusPlus</a:t>
            </a:r>
          </a:p>
        </p:txBody>
      </p:sp>
      <p:sp>
        <p:nvSpPr>
          <p:cNvPr id="30" name="TextBox 30"/>
          <p:cNvSpPr txBox="1"/>
          <p:nvPr/>
        </p:nvSpPr>
        <p:spPr>
          <a:xfrm>
            <a:off x="172811" y="1977022"/>
            <a:ext cx="7254090" cy="346505"/>
          </a:xfrm>
          <a:prstGeom prst="rect">
            <a:avLst/>
          </a:prstGeom>
        </p:spPr>
        <p:txBody>
          <a:bodyPr lIns="0" tIns="0" rIns="0" bIns="0" rtlCol="0" anchor="t">
            <a:spAutoFit/>
          </a:bodyPr>
          <a:lstStyle/>
          <a:p>
            <a:pPr algn="l">
              <a:lnSpc>
                <a:spcPts val="1353"/>
              </a:lnSpc>
              <a:spcBef>
                <a:spcPct val="0"/>
              </a:spcBef>
            </a:pPr>
            <a:r>
              <a:rPr lang="en-US" sz="1050" dirty="0">
                <a:solidFill>
                  <a:srgbClr val="000000"/>
                </a:solidFill>
                <a:latin typeface="Quicksand Bold"/>
              </a:rPr>
              <a:t>In </a:t>
            </a:r>
            <a:r>
              <a:rPr lang="en-US" sz="1050" dirty="0" err="1">
                <a:solidFill>
                  <a:srgbClr val="000000"/>
                </a:solidFill>
                <a:latin typeface="Quicksand Bold"/>
              </a:rPr>
              <a:t>diesem</a:t>
            </a:r>
            <a:r>
              <a:rPr lang="en-US" sz="1050" dirty="0">
                <a:solidFill>
                  <a:srgbClr val="000000"/>
                </a:solidFill>
                <a:latin typeface="Quicksand Bold"/>
              </a:rPr>
              <a:t> Newsletter </a:t>
            </a:r>
            <a:r>
              <a:rPr lang="en-US" sz="1050" dirty="0" err="1">
                <a:solidFill>
                  <a:srgbClr val="000000"/>
                </a:solidFill>
                <a:latin typeface="Quicksand Bold"/>
              </a:rPr>
              <a:t>stellen</a:t>
            </a:r>
            <a:r>
              <a:rPr lang="en-US" sz="1050" dirty="0">
                <a:solidFill>
                  <a:srgbClr val="000000"/>
                </a:solidFill>
                <a:latin typeface="Quicksand Bold"/>
              </a:rPr>
              <a:t> </a:t>
            </a:r>
            <a:r>
              <a:rPr lang="en-US" sz="1050" dirty="0" err="1">
                <a:solidFill>
                  <a:srgbClr val="000000"/>
                </a:solidFill>
                <a:latin typeface="Quicksand Bold"/>
              </a:rPr>
              <a:t>wir</a:t>
            </a:r>
            <a:r>
              <a:rPr lang="en-US" sz="1050" dirty="0">
                <a:solidFill>
                  <a:srgbClr val="000000"/>
                </a:solidFill>
                <a:latin typeface="Quicksand Bold"/>
              </a:rPr>
              <a:t> </a:t>
            </a:r>
            <a:r>
              <a:rPr lang="en-US" sz="1050" dirty="0" err="1">
                <a:solidFill>
                  <a:srgbClr val="000000"/>
                </a:solidFill>
                <a:latin typeface="Quicksand Bold"/>
              </a:rPr>
              <a:t>Ihnen</a:t>
            </a:r>
            <a:r>
              <a:rPr lang="en-US" sz="1050" dirty="0">
                <a:solidFill>
                  <a:srgbClr val="000000"/>
                </a:solidFill>
                <a:latin typeface="Quicksand Bold"/>
              </a:rPr>
              <a:t> die </a:t>
            </a:r>
            <a:r>
              <a:rPr lang="en-US" sz="1050" dirty="0" err="1">
                <a:solidFill>
                  <a:srgbClr val="000000"/>
                </a:solidFill>
                <a:latin typeface="Quicksand Bold"/>
              </a:rPr>
              <a:t>Höhepunkte</a:t>
            </a:r>
            <a:r>
              <a:rPr lang="en-US" sz="1050" dirty="0">
                <a:solidFill>
                  <a:srgbClr val="000000"/>
                </a:solidFill>
                <a:latin typeface="Quicksand Bold"/>
              </a:rPr>
              <a:t> </a:t>
            </a:r>
            <a:r>
              <a:rPr lang="en-US" sz="1050" dirty="0" err="1">
                <a:solidFill>
                  <a:srgbClr val="000000"/>
                </a:solidFill>
                <a:latin typeface="Quicksand Bold"/>
              </a:rPr>
              <a:t>unserer</a:t>
            </a:r>
            <a:r>
              <a:rPr lang="en-US" sz="1050" dirty="0">
                <a:solidFill>
                  <a:srgbClr val="000000"/>
                </a:solidFill>
                <a:latin typeface="Quicksand Bold"/>
              </a:rPr>
              <a:t> 2. </a:t>
            </a:r>
            <a:r>
              <a:rPr lang="en-US" sz="1050" dirty="0" err="1">
                <a:solidFill>
                  <a:srgbClr val="000000"/>
                </a:solidFill>
                <a:latin typeface="Quicksand Bold"/>
              </a:rPr>
              <a:t>Pilotphase</a:t>
            </a:r>
            <a:r>
              <a:rPr lang="en-US" sz="1050" dirty="0">
                <a:solidFill>
                  <a:srgbClr val="000000"/>
                </a:solidFill>
                <a:latin typeface="Quicksand Bold"/>
              </a:rPr>
              <a:t> und </a:t>
            </a:r>
            <a:r>
              <a:rPr lang="en-US" sz="1050" dirty="0" err="1">
                <a:solidFill>
                  <a:srgbClr val="000000"/>
                </a:solidFill>
                <a:latin typeface="Quicksand Bold"/>
              </a:rPr>
              <a:t>unser</a:t>
            </a:r>
            <a:r>
              <a:rPr lang="en-US" sz="1050" dirty="0">
                <a:solidFill>
                  <a:srgbClr val="000000"/>
                </a:solidFill>
                <a:latin typeface="Quicksand Bold"/>
              </a:rPr>
              <a:t> </a:t>
            </a:r>
            <a:r>
              <a:rPr lang="en-US" sz="1050" dirty="0" err="1">
                <a:solidFill>
                  <a:srgbClr val="000000"/>
                </a:solidFill>
                <a:latin typeface="Quicksand Bold"/>
              </a:rPr>
              <a:t>Projekttreffen</a:t>
            </a:r>
            <a:r>
              <a:rPr lang="en-US" sz="1050" dirty="0">
                <a:solidFill>
                  <a:srgbClr val="000000"/>
                </a:solidFill>
                <a:latin typeface="Quicksand Bold"/>
              </a:rPr>
              <a:t> in Aveiro </a:t>
            </a:r>
            <a:r>
              <a:rPr lang="en-US" sz="1050" dirty="0" err="1">
                <a:solidFill>
                  <a:srgbClr val="000000"/>
                </a:solidFill>
                <a:latin typeface="Quicksand Bold"/>
              </a:rPr>
              <a:t>vor</a:t>
            </a:r>
            <a:r>
              <a:rPr lang="en-US" sz="1050" dirty="0">
                <a:solidFill>
                  <a:srgbClr val="000000"/>
                </a:solidFill>
                <a:latin typeface="Quicksand Bold"/>
              </a:rPr>
              <a:t>. </a:t>
            </a:r>
            <a:r>
              <a:rPr lang="en-US" sz="1050" dirty="0" err="1">
                <a:solidFill>
                  <a:srgbClr val="000000"/>
                </a:solidFill>
                <a:latin typeface="Quicksand Bold"/>
              </a:rPr>
              <a:t>Erhalten</a:t>
            </a:r>
            <a:r>
              <a:rPr lang="en-US" sz="1050" dirty="0">
                <a:solidFill>
                  <a:srgbClr val="000000"/>
                </a:solidFill>
                <a:latin typeface="Quicksand Bold"/>
              </a:rPr>
              <a:t> Sie </a:t>
            </a:r>
            <a:r>
              <a:rPr lang="en-US" sz="1050" dirty="0" err="1">
                <a:solidFill>
                  <a:srgbClr val="000000"/>
                </a:solidFill>
                <a:latin typeface="Quicksand Bold"/>
              </a:rPr>
              <a:t>einen</a:t>
            </a:r>
            <a:r>
              <a:rPr lang="en-US" sz="1050" dirty="0">
                <a:solidFill>
                  <a:srgbClr val="000000"/>
                </a:solidFill>
                <a:latin typeface="Quicksand Bold"/>
              </a:rPr>
              <a:t> </a:t>
            </a:r>
            <a:r>
              <a:rPr lang="en-US" sz="1050" dirty="0" err="1">
                <a:solidFill>
                  <a:srgbClr val="000000"/>
                </a:solidFill>
                <a:latin typeface="Quicksand Bold"/>
              </a:rPr>
              <a:t>Einblick</a:t>
            </a:r>
            <a:r>
              <a:rPr lang="en-US" sz="1050" dirty="0">
                <a:solidFill>
                  <a:srgbClr val="000000"/>
                </a:solidFill>
                <a:latin typeface="Quicksand Bold"/>
              </a:rPr>
              <a:t>, </a:t>
            </a:r>
            <a:r>
              <a:rPr lang="en-US" sz="1050" dirty="0" err="1">
                <a:solidFill>
                  <a:srgbClr val="000000"/>
                </a:solidFill>
                <a:latin typeface="Quicksand Bold"/>
              </a:rPr>
              <a:t>wie</a:t>
            </a:r>
            <a:r>
              <a:rPr lang="en-US" sz="1050" dirty="0">
                <a:solidFill>
                  <a:srgbClr val="000000"/>
                </a:solidFill>
                <a:latin typeface="Quicksand Bold"/>
              </a:rPr>
              <a:t> das Projekt </a:t>
            </a:r>
            <a:r>
              <a:rPr lang="en-US" sz="1050" dirty="0" err="1">
                <a:solidFill>
                  <a:srgbClr val="000000"/>
                </a:solidFill>
                <a:latin typeface="Quicksand Bold"/>
              </a:rPr>
              <a:t>Migrantinnen</a:t>
            </a:r>
            <a:r>
              <a:rPr lang="en-US" sz="1050" dirty="0">
                <a:solidFill>
                  <a:srgbClr val="000000"/>
                </a:solidFill>
                <a:latin typeface="Quicksand Bold"/>
              </a:rPr>
              <a:t> in </a:t>
            </a:r>
            <a:r>
              <a:rPr lang="en-US" sz="1050" dirty="0" err="1">
                <a:solidFill>
                  <a:srgbClr val="000000"/>
                </a:solidFill>
                <a:latin typeface="Quicksand Bold"/>
              </a:rPr>
              <a:t>ganz</a:t>
            </a:r>
            <a:r>
              <a:rPr lang="en-US" sz="1050" dirty="0">
                <a:solidFill>
                  <a:srgbClr val="000000"/>
                </a:solidFill>
                <a:latin typeface="Quicksand Bold"/>
              </a:rPr>
              <a:t> Europa </a:t>
            </a:r>
            <a:r>
              <a:rPr lang="en-US" sz="1050" dirty="0" err="1">
                <a:solidFill>
                  <a:srgbClr val="000000"/>
                </a:solidFill>
                <a:latin typeface="Quicksand Bold"/>
              </a:rPr>
              <a:t>empowert</a:t>
            </a:r>
            <a:r>
              <a:rPr lang="en-US" sz="1050" dirty="0">
                <a:solidFill>
                  <a:srgbClr val="000000"/>
                </a:solidFill>
                <a:latin typeface="Quicksand Bold"/>
              </a:rPr>
              <a:t> und </a:t>
            </a:r>
            <a:r>
              <a:rPr lang="en-US" sz="1050" dirty="0" err="1">
                <a:solidFill>
                  <a:srgbClr val="000000"/>
                </a:solidFill>
                <a:latin typeface="Quicksand Bold"/>
              </a:rPr>
              <a:t>unterstützt</a:t>
            </a:r>
            <a:r>
              <a:rPr lang="en-US" sz="1050" dirty="0">
                <a:solidFill>
                  <a:srgbClr val="000000"/>
                </a:solidFill>
                <a:latin typeface="Quicksand Bold"/>
              </a:rPr>
              <a:t>.  </a:t>
            </a:r>
          </a:p>
        </p:txBody>
      </p:sp>
      <p:grpSp>
        <p:nvGrpSpPr>
          <p:cNvPr id="31" name="Group 31"/>
          <p:cNvGrpSpPr/>
          <p:nvPr/>
        </p:nvGrpSpPr>
        <p:grpSpPr>
          <a:xfrm>
            <a:off x="3327653" y="2406898"/>
            <a:ext cx="4058427" cy="1563066"/>
            <a:chOff x="7952" y="256453"/>
            <a:chExt cx="5411236" cy="2084087"/>
          </a:xfrm>
        </p:grpSpPr>
        <p:sp>
          <p:nvSpPr>
            <p:cNvPr id="32" name="TextBox 32"/>
            <p:cNvSpPr txBox="1"/>
            <p:nvPr/>
          </p:nvSpPr>
          <p:spPr>
            <a:xfrm>
              <a:off x="13801" y="564157"/>
              <a:ext cx="5405387" cy="1776383"/>
            </a:xfrm>
            <a:prstGeom prst="rect">
              <a:avLst/>
            </a:prstGeom>
          </p:spPr>
          <p:txBody>
            <a:bodyPr lIns="0" tIns="0" rIns="0" bIns="0" rtlCol="0" anchor="t">
              <a:spAutoFit/>
            </a:bodyPr>
            <a:lstStyle/>
            <a:p>
              <a:pPr algn="l">
                <a:lnSpc>
                  <a:spcPts val="1540"/>
                </a:lnSpc>
              </a:pPr>
              <a:r>
                <a:rPr lang="en-US" sz="1100" spc="16" dirty="0">
                  <a:solidFill>
                    <a:srgbClr val="000000"/>
                  </a:solidFill>
                  <a:latin typeface="Quicksand"/>
                </a:rPr>
                <a:t>Die 2. </a:t>
              </a:r>
              <a:r>
                <a:rPr lang="en-US" sz="1100" spc="16" dirty="0" err="1">
                  <a:solidFill>
                    <a:srgbClr val="000000"/>
                  </a:solidFill>
                  <a:latin typeface="Quicksand"/>
                </a:rPr>
                <a:t>Pilotphase</a:t>
              </a:r>
              <a:r>
                <a:rPr lang="en-US" sz="1100" spc="16" dirty="0">
                  <a:solidFill>
                    <a:srgbClr val="000000"/>
                  </a:solidFill>
                  <a:latin typeface="Quicksand"/>
                </a:rPr>
                <a:t> in Island </a:t>
              </a:r>
              <a:r>
                <a:rPr lang="en-US" sz="1100" spc="16" dirty="0" err="1">
                  <a:solidFill>
                    <a:srgbClr val="000000"/>
                  </a:solidFill>
                  <a:latin typeface="Quicksand"/>
                </a:rPr>
                <a:t>konzentrierte</a:t>
              </a:r>
              <a:r>
                <a:rPr lang="en-US" sz="1100" spc="16" dirty="0">
                  <a:solidFill>
                    <a:srgbClr val="000000"/>
                  </a:solidFill>
                  <a:latin typeface="Quicksand"/>
                </a:rPr>
                <a:t> </a:t>
              </a:r>
              <a:r>
                <a:rPr lang="en-US" sz="1100" spc="16" dirty="0" err="1">
                  <a:solidFill>
                    <a:srgbClr val="000000"/>
                  </a:solidFill>
                  <a:latin typeface="Quicksand"/>
                </a:rPr>
                <a:t>sich</a:t>
              </a:r>
              <a:r>
                <a:rPr lang="en-US" sz="1100" spc="16" dirty="0">
                  <a:solidFill>
                    <a:srgbClr val="000000"/>
                  </a:solidFill>
                  <a:latin typeface="Quicksand"/>
                </a:rPr>
                <a:t> auf </a:t>
              </a:r>
              <a:r>
                <a:rPr lang="en-US" sz="1100" spc="16" dirty="0" err="1">
                  <a:solidFill>
                    <a:srgbClr val="000000"/>
                  </a:solidFill>
                  <a:latin typeface="Quicksand"/>
                </a:rPr>
                <a:t>Migrantinnen</a:t>
              </a:r>
              <a:r>
                <a:rPr lang="en-US" sz="1100" spc="16" dirty="0">
                  <a:solidFill>
                    <a:srgbClr val="000000"/>
                  </a:solidFill>
                  <a:latin typeface="Quicksand"/>
                </a:rPr>
                <a:t> </a:t>
              </a:r>
              <a:r>
                <a:rPr lang="en-US" sz="1100" spc="16" dirty="0" err="1">
                  <a:solidFill>
                    <a:srgbClr val="000000"/>
                  </a:solidFill>
                  <a:latin typeface="Quicksand"/>
                </a:rPr>
                <a:t>aus</a:t>
              </a:r>
              <a:r>
                <a:rPr lang="en-US" sz="1100" spc="16" dirty="0">
                  <a:solidFill>
                    <a:srgbClr val="000000"/>
                  </a:solidFill>
                  <a:latin typeface="Quicksand"/>
                </a:rPr>
                <a:t> </a:t>
              </a:r>
              <a:r>
                <a:rPr lang="en-US" sz="1100" spc="16" dirty="0" err="1">
                  <a:solidFill>
                    <a:srgbClr val="000000"/>
                  </a:solidFill>
                  <a:latin typeface="Quicksand"/>
                </a:rPr>
                <a:t>Grindavík</a:t>
              </a:r>
              <a:r>
                <a:rPr lang="en-US" sz="1100" spc="16" dirty="0">
                  <a:solidFill>
                    <a:srgbClr val="000000"/>
                  </a:solidFill>
                  <a:latin typeface="Quicksand"/>
                </a:rPr>
                <a:t>, die </a:t>
              </a:r>
              <a:r>
                <a:rPr lang="en-US" sz="1100" spc="16" dirty="0" err="1">
                  <a:solidFill>
                    <a:srgbClr val="000000"/>
                  </a:solidFill>
                  <a:latin typeface="Quicksand"/>
                </a:rPr>
                <a:t>aufgrund</a:t>
              </a:r>
              <a:r>
                <a:rPr lang="en-US" sz="1100" spc="16" dirty="0">
                  <a:solidFill>
                    <a:srgbClr val="000000"/>
                  </a:solidFill>
                  <a:latin typeface="Quicksand"/>
                </a:rPr>
                <a:t> der </a:t>
              </a:r>
              <a:r>
                <a:rPr lang="en-US" sz="1100" spc="16" dirty="0" err="1">
                  <a:solidFill>
                    <a:srgbClr val="000000"/>
                  </a:solidFill>
                  <a:latin typeface="Quicksand"/>
                </a:rPr>
                <a:t>seismischen</a:t>
              </a:r>
              <a:r>
                <a:rPr lang="en-US" sz="1100" spc="16" dirty="0">
                  <a:solidFill>
                    <a:srgbClr val="000000"/>
                  </a:solidFill>
                  <a:latin typeface="Quicksand"/>
                </a:rPr>
                <a:t> und </a:t>
              </a:r>
              <a:r>
                <a:rPr lang="en-US" sz="1100" spc="16" dirty="0" err="1">
                  <a:solidFill>
                    <a:srgbClr val="000000"/>
                  </a:solidFill>
                  <a:latin typeface="Quicksand"/>
                </a:rPr>
                <a:t>vulkanischen</a:t>
              </a:r>
              <a:r>
                <a:rPr lang="en-US" sz="1100" spc="16" dirty="0">
                  <a:solidFill>
                    <a:srgbClr val="000000"/>
                  </a:solidFill>
                  <a:latin typeface="Quicksand"/>
                </a:rPr>
                <a:t> </a:t>
              </a:r>
              <a:r>
                <a:rPr lang="en-US" sz="1100" spc="16" dirty="0" err="1">
                  <a:solidFill>
                    <a:srgbClr val="000000"/>
                  </a:solidFill>
                  <a:latin typeface="Quicksand"/>
                </a:rPr>
                <a:t>Akitvitäten</a:t>
              </a:r>
              <a:r>
                <a:rPr lang="en-US" sz="1100" spc="16" dirty="0">
                  <a:solidFill>
                    <a:srgbClr val="000000"/>
                  </a:solidFill>
                  <a:latin typeface="Quicksand"/>
                </a:rPr>
                <a:t> den Ort </a:t>
              </a:r>
              <a:r>
                <a:rPr lang="en-US" sz="1100" spc="16" dirty="0" err="1">
                  <a:solidFill>
                    <a:srgbClr val="000000"/>
                  </a:solidFill>
                  <a:latin typeface="Quicksand"/>
                </a:rPr>
                <a:t>verlassen</a:t>
              </a:r>
              <a:r>
                <a:rPr lang="en-US" sz="1100" spc="16" dirty="0">
                  <a:solidFill>
                    <a:srgbClr val="000000"/>
                  </a:solidFill>
                  <a:latin typeface="Quicksand"/>
                </a:rPr>
                <a:t> </a:t>
              </a:r>
              <a:r>
                <a:rPr lang="en-US" sz="1100" spc="16" dirty="0" err="1">
                  <a:solidFill>
                    <a:srgbClr val="000000"/>
                  </a:solidFill>
                  <a:latin typeface="Quicksand"/>
                </a:rPr>
                <a:t>mussten</a:t>
              </a:r>
              <a:r>
                <a:rPr lang="en-US" sz="1100" spc="16" dirty="0">
                  <a:solidFill>
                    <a:srgbClr val="000000"/>
                  </a:solidFill>
                  <a:latin typeface="Quicksand"/>
                </a:rPr>
                <a:t>. </a:t>
              </a:r>
              <a:r>
                <a:rPr lang="en-US" sz="1100" spc="16" dirty="0" err="1">
                  <a:solidFill>
                    <a:srgbClr val="000000"/>
                  </a:solidFill>
                  <a:latin typeface="Quicksand"/>
                </a:rPr>
                <a:t>Inhaltliche</a:t>
              </a:r>
              <a:r>
                <a:rPr lang="en-US" sz="1100" spc="16" dirty="0">
                  <a:solidFill>
                    <a:srgbClr val="000000"/>
                  </a:solidFill>
                  <a:latin typeface="Quicksand"/>
                </a:rPr>
                <a:t> </a:t>
              </a:r>
              <a:r>
                <a:rPr lang="en-US" sz="1100" spc="16" dirty="0" err="1">
                  <a:solidFill>
                    <a:srgbClr val="000000"/>
                  </a:solidFill>
                  <a:latin typeface="Quicksand"/>
                </a:rPr>
                <a:t>Schwerpunkte</a:t>
              </a:r>
              <a:r>
                <a:rPr lang="en-US" sz="1100" spc="16" dirty="0">
                  <a:solidFill>
                    <a:srgbClr val="000000"/>
                  </a:solidFill>
                  <a:latin typeface="Quicksand"/>
                </a:rPr>
                <a:t> </a:t>
              </a:r>
              <a:r>
                <a:rPr lang="en-US" sz="1100" spc="16" dirty="0" err="1">
                  <a:solidFill>
                    <a:srgbClr val="000000"/>
                  </a:solidFill>
                  <a:latin typeface="Quicksand"/>
                </a:rPr>
                <a:t>lagen</a:t>
              </a:r>
              <a:r>
                <a:rPr lang="en-US" sz="1100" spc="16" dirty="0">
                  <a:solidFill>
                    <a:srgbClr val="000000"/>
                  </a:solidFill>
                  <a:latin typeface="Quicksand"/>
                </a:rPr>
                <a:t> auf </a:t>
              </a:r>
              <a:r>
                <a:rPr lang="en-US" sz="1100" spc="16" dirty="0" err="1">
                  <a:solidFill>
                    <a:srgbClr val="000000"/>
                  </a:solidFill>
                  <a:latin typeface="Quicksand"/>
                </a:rPr>
                <a:t>Selbsterfahrung</a:t>
              </a:r>
              <a:r>
                <a:rPr lang="en-US" sz="1100" spc="16" dirty="0">
                  <a:solidFill>
                    <a:srgbClr val="000000"/>
                  </a:solidFill>
                  <a:latin typeface="Quicksand"/>
                </a:rPr>
                <a:t>, </a:t>
              </a:r>
              <a:r>
                <a:rPr lang="en-US" sz="1100" spc="16" dirty="0" err="1">
                  <a:solidFill>
                    <a:srgbClr val="000000"/>
                  </a:solidFill>
                  <a:latin typeface="Quicksand"/>
                </a:rPr>
                <a:t>persönlichen</a:t>
              </a:r>
              <a:r>
                <a:rPr lang="en-US" sz="1100" spc="16" dirty="0">
                  <a:solidFill>
                    <a:srgbClr val="000000"/>
                  </a:solidFill>
                  <a:latin typeface="Quicksand"/>
                </a:rPr>
                <a:t> </a:t>
              </a:r>
              <a:r>
                <a:rPr lang="en-US" sz="1100" spc="16" dirty="0" err="1">
                  <a:solidFill>
                    <a:srgbClr val="000000"/>
                  </a:solidFill>
                  <a:latin typeface="Quicksand"/>
                </a:rPr>
                <a:t>Stärken</a:t>
              </a:r>
              <a:r>
                <a:rPr lang="en-US" sz="1100" spc="16" dirty="0">
                  <a:solidFill>
                    <a:srgbClr val="000000"/>
                  </a:solidFill>
                  <a:latin typeface="Quicksand"/>
                </a:rPr>
                <a:t> und Empowerment. Die </a:t>
              </a:r>
              <a:r>
                <a:rPr lang="en-US" sz="1100" spc="16" dirty="0" err="1">
                  <a:solidFill>
                    <a:srgbClr val="000000"/>
                  </a:solidFill>
                  <a:latin typeface="Quicksand"/>
                </a:rPr>
                <a:t>Teilnehmer-innen</a:t>
              </a:r>
              <a:r>
                <a:rPr lang="en-US" sz="1100" spc="16" dirty="0">
                  <a:solidFill>
                    <a:srgbClr val="000000"/>
                  </a:solidFill>
                  <a:latin typeface="Quicksand"/>
                </a:rPr>
                <a:t> </a:t>
              </a:r>
              <a:r>
                <a:rPr lang="en-US" sz="1100" spc="16" dirty="0" err="1">
                  <a:solidFill>
                    <a:srgbClr val="000000"/>
                  </a:solidFill>
                  <a:latin typeface="Quicksand"/>
                </a:rPr>
                <a:t>hospitierten</a:t>
              </a:r>
              <a:r>
                <a:rPr lang="en-US" sz="1100" spc="16" dirty="0">
                  <a:solidFill>
                    <a:srgbClr val="000000"/>
                  </a:solidFill>
                  <a:latin typeface="Quicksand"/>
                </a:rPr>
                <a:t> in </a:t>
              </a:r>
              <a:r>
                <a:rPr lang="en-US" sz="1100" spc="16" dirty="0" err="1">
                  <a:solidFill>
                    <a:srgbClr val="000000"/>
                  </a:solidFill>
                  <a:latin typeface="Quicksand"/>
                </a:rPr>
                <a:t>Kindergärten</a:t>
              </a:r>
              <a:r>
                <a:rPr lang="en-US" sz="1100" spc="16" dirty="0">
                  <a:solidFill>
                    <a:srgbClr val="000000"/>
                  </a:solidFill>
                  <a:latin typeface="Quicksand"/>
                </a:rPr>
                <a:t> und in der </a:t>
              </a:r>
              <a:r>
                <a:rPr lang="en-US" sz="1100" spc="16" dirty="0" err="1">
                  <a:solidFill>
                    <a:srgbClr val="000000"/>
                  </a:solidFill>
                  <a:latin typeface="Quicksand"/>
                </a:rPr>
                <a:t>Altenpflege</a:t>
              </a:r>
              <a:r>
                <a:rPr lang="en-US" sz="1100" spc="16" dirty="0">
                  <a:solidFill>
                    <a:srgbClr val="000000"/>
                  </a:solidFill>
                  <a:latin typeface="Quicksand"/>
                </a:rPr>
                <a:t> und </a:t>
              </a:r>
              <a:r>
                <a:rPr lang="en-US" sz="1100" spc="16" dirty="0" err="1">
                  <a:solidFill>
                    <a:srgbClr val="000000"/>
                  </a:solidFill>
                  <a:latin typeface="Quicksand"/>
                </a:rPr>
                <a:t>nahmen</a:t>
              </a:r>
              <a:r>
                <a:rPr lang="en-US" sz="1100" spc="16" dirty="0">
                  <a:solidFill>
                    <a:srgbClr val="000000"/>
                  </a:solidFill>
                  <a:latin typeface="Quicksand"/>
                </a:rPr>
                <a:t> </a:t>
              </a:r>
              <a:r>
                <a:rPr lang="en-US" sz="1100" spc="16" dirty="0" err="1">
                  <a:solidFill>
                    <a:srgbClr val="000000"/>
                  </a:solidFill>
                  <a:latin typeface="Quicksand"/>
                </a:rPr>
                <a:t>wertvolle</a:t>
              </a:r>
              <a:r>
                <a:rPr lang="en-US" sz="1100" spc="16" dirty="0">
                  <a:solidFill>
                    <a:srgbClr val="000000"/>
                  </a:solidFill>
                  <a:latin typeface="Quicksand"/>
                </a:rPr>
                <a:t> </a:t>
              </a:r>
              <a:r>
                <a:rPr lang="en-US" sz="1100" spc="16" dirty="0" err="1">
                  <a:solidFill>
                    <a:srgbClr val="000000"/>
                  </a:solidFill>
                  <a:latin typeface="Quicksand"/>
                </a:rPr>
                <a:t>Erkenntnisse</a:t>
              </a:r>
              <a:r>
                <a:rPr lang="en-US" sz="1100" spc="16" dirty="0">
                  <a:solidFill>
                    <a:srgbClr val="000000"/>
                  </a:solidFill>
                  <a:latin typeface="Quicksand"/>
                </a:rPr>
                <a:t> für </a:t>
              </a:r>
              <a:r>
                <a:rPr lang="en-US" sz="1100" spc="16" dirty="0" err="1">
                  <a:solidFill>
                    <a:srgbClr val="000000"/>
                  </a:solidFill>
                  <a:latin typeface="Quicksand"/>
                </a:rPr>
                <a:t>sich</a:t>
              </a:r>
              <a:r>
                <a:rPr lang="en-US" sz="1100" spc="16" dirty="0">
                  <a:solidFill>
                    <a:srgbClr val="000000"/>
                  </a:solidFill>
                  <a:latin typeface="Quicksand"/>
                </a:rPr>
                <a:t> </a:t>
              </a:r>
              <a:r>
                <a:rPr lang="en-US" sz="1100" spc="16" dirty="0" err="1">
                  <a:solidFill>
                    <a:srgbClr val="000000"/>
                  </a:solidFill>
                  <a:latin typeface="Quicksand"/>
                </a:rPr>
                <a:t>mit</a:t>
              </a:r>
              <a:r>
                <a:rPr lang="en-US" sz="1100" spc="16" dirty="0">
                  <a:solidFill>
                    <a:srgbClr val="000000"/>
                  </a:solidFill>
                  <a:latin typeface="Quicksand"/>
                </a:rPr>
                <a:t>. </a:t>
              </a:r>
            </a:p>
          </p:txBody>
        </p:sp>
        <p:sp>
          <p:nvSpPr>
            <p:cNvPr id="33" name="TextBox 33"/>
            <p:cNvSpPr txBox="1"/>
            <p:nvPr/>
          </p:nvSpPr>
          <p:spPr>
            <a:xfrm>
              <a:off x="7952" y="256453"/>
              <a:ext cx="1997075" cy="331597"/>
            </a:xfrm>
            <a:prstGeom prst="rect">
              <a:avLst/>
            </a:prstGeom>
          </p:spPr>
          <p:txBody>
            <a:bodyPr lIns="0" tIns="0" rIns="0" bIns="0" rtlCol="0" anchor="t">
              <a:spAutoFit/>
            </a:bodyPr>
            <a:lstStyle/>
            <a:p>
              <a:pPr algn="l">
                <a:lnSpc>
                  <a:spcPts val="1967"/>
                </a:lnSpc>
              </a:pPr>
              <a:r>
                <a:rPr lang="en-US" sz="1599" dirty="0">
                  <a:solidFill>
                    <a:srgbClr val="665784"/>
                  </a:solidFill>
                  <a:latin typeface="Rajdhani Bold"/>
                </a:rPr>
                <a:t>Iceland:</a:t>
              </a:r>
            </a:p>
          </p:txBody>
        </p:sp>
      </p:grpSp>
      <p:grpSp>
        <p:nvGrpSpPr>
          <p:cNvPr id="34" name="Group 34"/>
          <p:cNvGrpSpPr/>
          <p:nvPr/>
        </p:nvGrpSpPr>
        <p:grpSpPr>
          <a:xfrm>
            <a:off x="3338351" y="3975759"/>
            <a:ext cx="4080783" cy="1346990"/>
            <a:chOff x="0" y="-9525"/>
            <a:chExt cx="5441044" cy="1795986"/>
          </a:xfrm>
        </p:grpSpPr>
        <p:sp>
          <p:nvSpPr>
            <p:cNvPr id="35" name="TextBox 35"/>
            <p:cNvSpPr txBox="1"/>
            <p:nvPr/>
          </p:nvSpPr>
          <p:spPr>
            <a:xfrm>
              <a:off x="0" y="-9525"/>
              <a:ext cx="2244934" cy="331597"/>
            </a:xfrm>
            <a:prstGeom prst="rect">
              <a:avLst/>
            </a:prstGeom>
          </p:spPr>
          <p:txBody>
            <a:bodyPr lIns="0" tIns="0" rIns="0" bIns="0" rtlCol="0" anchor="t">
              <a:spAutoFit/>
            </a:bodyPr>
            <a:lstStyle/>
            <a:p>
              <a:pPr algn="l">
                <a:lnSpc>
                  <a:spcPts val="1967"/>
                </a:lnSpc>
              </a:pPr>
              <a:r>
                <a:rPr lang="en-US" sz="1599" dirty="0">
                  <a:solidFill>
                    <a:srgbClr val="F794B9"/>
                  </a:solidFill>
                  <a:latin typeface="Rajdhani Bold"/>
                </a:rPr>
                <a:t>Germany:</a:t>
              </a:r>
            </a:p>
          </p:txBody>
        </p:sp>
        <p:sp>
          <p:nvSpPr>
            <p:cNvPr id="36" name="TextBox 36"/>
            <p:cNvSpPr txBox="1"/>
            <p:nvPr/>
          </p:nvSpPr>
          <p:spPr>
            <a:xfrm>
              <a:off x="0" y="266560"/>
              <a:ext cx="5441044" cy="1519901"/>
            </a:xfrm>
            <a:prstGeom prst="rect">
              <a:avLst/>
            </a:prstGeom>
          </p:spPr>
          <p:txBody>
            <a:bodyPr wrap="square" lIns="0" tIns="0" rIns="0" bIns="0" rtlCol="0" anchor="t">
              <a:spAutoFit/>
            </a:bodyPr>
            <a:lstStyle/>
            <a:p>
              <a:pPr algn="l">
                <a:lnSpc>
                  <a:spcPts val="1540"/>
                </a:lnSpc>
              </a:pPr>
              <a:r>
                <a:rPr lang="en-US" sz="1100" spc="16" dirty="0">
                  <a:solidFill>
                    <a:srgbClr val="000000"/>
                  </a:solidFill>
                  <a:latin typeface="Quicksand"/>
                </a:rPr>
                <a:t>In Deutschland </a:t>
              </a:r>
              <a:r>
                <a:rPr lang="en-US" sz="1100" spc="16" dirty="0" err="1">
                  <a:solidFill>
                    <a:srgbClr val="000000"/>
                  </a:solidFill>
                  <a:latin typeface="Quicksand"/>
                </a:rPr>
                <a:t>umfasste</a:t>
              </a:r>
              <a:r>
                <a:rPr lang="en-US" sz="1100" spc="16" dirty="0">
                  <a:solidFill>
                    <a:srgbClr val="000000"/>
                  </a:solidFill>
                  <a:latin typeface="Quicksand"/>
                </a:rPr>
                <a:t> die 2. </a:t>
              </a:r>
              <a:r>
                <a:rPr lang="en-US" sz="1100" spc="16" dirty="0" err="1">
                  <a:solidFill>
                    <a:srgbClr val="000000"/>
                  </a:solidFill>
                  <a:latin typeface="Quicksand"/>
                </a:rPr>
                <a:t>Pilotphase</a:t>
              </a:r>
              <a:r>
                <a:rPr lang="en-US" sz="1100" spc="16" dirty="0">
                  <a:solidFill>
                    <a:srgbClr val="000000"/>
                  </a:solidFill>
                  <a:latin typeface="Quicksand"/>
                </a:rPr>
                <a:t> </a:t>
              </a:r>
              <a:r>
                <a:rPr lang="en-US" sz="1100" spc="16" dirty="0" err="1">
                  <a:solidFill>
                    <a:srgbClr val="000000"/>
                  </a:solidFill>
                  <a:latin typeface="Quicksand"/>
                </a:rPr>
                <a:t>ein</a:t>
              </a:r>
              <a:r>
                <a:rPr lang="en-US" sz="1100" spc="16" dirty="0">
                  <a:solidFill>
                    <a:srgbClr val="000000"/>
                  </a:solidFill>
                  <a:latin typeface="Quicksand"/>
                </a:rPr>
                <a:t> Job Shadowing in </a:t>
              </a:r>
              <a:r>
                <a:rPr lang="en-US" sz="1100" spc="16" dirty="0" err="1">
                  <a:solidFill>
                    <a:srgbClr val="000000"/>
                  </a:solidFill>
                  <a:latin typeface="Quicksand"/>
                </a:rPr>
                <a:t>einem</a:t>
              </a:r>
              <a:r>
                <a:rPr lang="en-US" sz="1100" spc="16" dirty="0">
                  <a:solidFill>
                    <a:srgbClr val="000000"/>
                  </a:solidFill>
                  <a:latin typeface="Quicksand"/>
                </a:rPr>
                <a:t> Hotel. </a:t>
              </a:r>
              <a:r>
                <a:rPr lang="en-US" sz="1100" spc="16" dirty="0" err="1">
                  <a:solidFill>
                    <a:srgbClr val="000000"/>
                  </a:solidFill>
                  <a:latin typeface="Quicksand"/>
                </a:rPr>
                <a:t>Teilnehmerinnen</a:t>
              </a:r>
              <a:r>
                <a:rPr lang="en-US" sz="1100" spc="16" dirty="0">
                  <a:solidFill>
                    <a:srgbClr val="000000"/>
                  </a:solidFill>
                  <a:latin typeface="Quicksand"/>
                </a:rPr>
                <a:t> </a:t>
              </a:r>
              <a:r>
                <a:rPr lang="en-US" sz="1100" spc="16" dirty="0" err="1">
                  <a:solidFill>
                    <a:srgbClr val="000000"/>
                  </a:solidFill>
                  <a:latin typeface="Quicksand"/>
                </a:rPr>
                <a:t>aus</a:t>
              </a:r>
              <a:r>
                <a:rPr lang="en-US" sz="1100" spc="16" dirty="0">
                  <a:solidFill>
                    <a:srgbClr val="000000"/>
                  </a:solidFill>
                  <a:latin typeface="Quicksand"/>
                </a:rPr>
                <a:t> Eritrea, der Ukraine und Afghanistan </a:t>
              </a:r>
              <a:r>
                <a:rPr lang="en-US" sz="1100" spc="16" dirty="0" err="1">
                  <a:solidFill>
                    <a:srgbClr val="000000"/>
                  </a:solidFill>
                  <a:latin typeface="Quicksand"/>
                </a:rPr>
                <a:t>erkundeten</a:t>
              </a:r>
              <a:r>
                <a:rPr lang="en-US" sz="1100" spc="16" dirty="0">
                  <a:solidFill>
                    <a:srgbClr val="000000"/>
                  </a:solidFill>
                  <a:latin typeface="Quicksand"/>
                </a:rPr>
                <a:t> </a:t>
              </a:r>
              <a:r>
                <a:rPr lang="en-US" sz="1100" spc="16" dirty="0" err="1">
                  <a:solidFill>
                    <a:srgbClr val="000000"/>
                  </a:solidFill>
                  <a:latin typeface="Quicksand"/>
                </a:rPr>
                <a:t>Berufsfelder</a:t>
              </a:r>
              <a:r>
                <a:rPr lang="en-US" sz="1100" spc="16" dirty="0">
                  <a:solidFill>
                    <a:srgbClr val="000000"/>
                  </a:solidFill>
                  <a:latin typeface="Quicksand"/>
                </a:rPr>
                <a:t> und </a:t>
              </a:r>
              <a:r>
                <a:rPr lang="en-US" sz="1100" spc="16" dirty="0" err="1">
                  <a:solidFill>
                    <a:srgbClr val="000000"/>
                  </a:solidFill>
                  <a:latin typeface="Quicksand"/>
                </a:rPr>
                <a:t>diskutierten</a:t>
              </a:r>
              <a:r>
                <a:rPr lang="en-US" sz="1100" spc="16" dirty="0">
                  <a:solidFill>
                    <a:srgbClr val="000000"/>
                  </a:solidFill>
                  <a:latin typeface="Quicksand"/>
                </a:rPr>
                <a:t> </a:t>
              </a:r>
              <a:r>
                <a:rPr lang="en-US" sz="1100" spc="16" dirty="0" err="1">
                  <a:solidFill>
                    <a:srgbClr val="000000"/>
                  </a:solidFill>
                  <a:latin typeface="Quicksand"/>
                </a:rPr>
                <a:t>über</a:t>
              </a:r>
              <a:r>
                <a:rPr lang="en-US" sz="1100" spc="16" dirty="0">
                  <a:solidFill>
                    <a:srgbClr val="000000"/>
                  </a:solidFill>
                  <a:latin typeface="Quicksand"/>
                </a:rPr>
                <a:t> </a:t>
              </a:r>
              <a:r>
                <a:rPr lang="en-US" sz="1100" spc="16" dirty="0" err="1">
                  <a:solidFill>
                    <a:srgbClr val="000000"/>
                  </a:solidFill>
                  <a:latin typeface="Quicksand"/>
                </a:rPr>
                <a:t>Arbeitsleben</a:t>
              </a:r>
              <a:r>
                <a:rPr lang="en-US" sz="1100" spc="16" dirty="0">
                  <a:solidFill>
                    <a:srgbClr val="000000"/>
                  </a:solidFill>
                  <a:latin typeface="Quicksand"/>
                </a:rPr>
                <a:t> und -kultur. </a:t>
              </a:r>
              <a:r>
                <a:rPr lang="en-US" sz="1100" spc="16" dirty="0" err="1">
                  <a:solidFill>
                    <a:srgbClr val="000000"/>
                  </a:solidFill>
                  <a:latin typeface="Quicksand"/>
                </a:rPr>
                <a:t>Höhepunkt</a:t>
              </a:r>
              <a:r>
                <a:rPr lang="en-US" sz="1100" spc="16" dirty="0">
                  <a:solidFill>
                    <a:srgbClr val="000000"/>
                  </a:solidFill>
                  <a:latin typeface="Quicksand"/>
                </a:rPr>
                <a:t> war der </a:t>
              </a:r>
              <a:r>
                <a:rPr lang="en-US" sz="1100" spc="16" dirty="0" err="1">
                  <a:solidFill>
                    <a:srgbClr val="000000"/>
                  </a:solidFill>
                  <a:latin typeface="Quicksand"/>
                </a:rPr>
                <a:t>Bericht</a:t>
              </a:r>
              <a:r>
                <a:rPr lang="en-US" sz="1100" spc="16" dirty="0">
                  <a:solidFill>
                    <a:srgbClr val="000000"/>
                  </a:solidFill>
                  <a:latin typeface="Quicksand"/>
                </a:rPr>
                <a:t> der </a:t>
              </a:r>
              <a:r>
                <a:rPr lang="en-US" sz="1100" spc="16" dirty="0" err="1">
                  <a:solidFill>
                    <a:srgbClr val="000000"/>
                  </a:solidFill>
                  <a:latin typeface="Quicksand"/>
                </a:rPr>
                <a:t>Restaurantleiterin</a:t>
              </a:r>
              <a:r>
                <a:rPr lang="en-US" sz="1100" spc="16" dirty="0">
                  <a:solidFill>
                    <a:srgbClr val="000000"/>
                  </a:solidFill>
                  <a:latin typeface="Quicksand"/>
                </a:rPr>
                <a:t>, </a:t>
              </a:r>
              <a:r>
                <a:rPr lang="en-US" sz="1100" spc="16" dirty="0" err="1">
                  <a:solidFill>
                    <a:srgbClr val="000000"/>
                  </a:solidFill>
                  <a:latin typeface="Quicksand"/>
                </a:rPr>
                <a:t>selbst</a:t>
              </a:r>
              <a:r>
                <a:rPr lang="en-US" sz="1100" spc="16" dirty="0">
                  <a:solidFill>
                    <a:srgbClr val="000000"/>
                  </a:solidFill>
                  <a:latin typeface="Quicksand"/>
                </a:rPr>
                <a:t> </a:t>
              </a:r>
              <a:r>
                <a:rPr lang="en-US" sz="1100" spc="16" dirty="0" err="1">
                  <a:solidFill>
                    <a:srgbClr val="000000"/>
                  </a:solidFill>
                  <a:latin typeface="Quicksand"/>
                </a:rPr>
                <a:t>mit</a:t>
              </a:r>
              <a:r>
                <a:rPr lang="en-US" sz="1100" spc="16" dirty="0">
                  <a:solidFill>
                    <a:srgbClr val="000000"/>
                  </a:solidFill>
                  <a:latin typeface="Quicksand"/>
                </a:rPr>
                <a:t> </a:t>
              </a:r>
              <a:r>
                <a:rPr lang="en-US" sz="1100" spc="16" dirty="0" err="1">
                  <a:solidFill>
                    <a:srgbClr val="000000"/>
                  </a:solidFill>
                  <a:latin typeface="Quicksand"/>
                </a:rPr>
                <a:t>Migrationsgeschichte</a:t>
              </a:r>
              <a:r>
                <a:rPr lang="en-US" sz="1100" spc="16" dirty="0">
                  <a:solidFill>
                    <a:srgbClr val="000000"/>
                  </a:solidFill>
                  <a:latin typeface="Quicksand"/>
                </a:rPr>
                <a:t>, die </a:t>
              </a:r>
              <a:r>
                <a:rPr lang="en-US" sz="1100" spc="16" dirty="0" err="1">
                  <a:solidFill>
                    <a:srgbClr val="000000"/>
                  </a:solidFill>
                  <a:latin typeface="Quicksand"/>
                </a:rPr>
                <a:t>über</a:t>
              </a:r>
              <a:r>
                <a:rPr lang="en-US" sz="1100" spc="16" dirty="0">
                  <a:solidFill>
                    <a:srgbClr val="000000"/>
                  </a:solidFill>
                  <a:latin typeface="Quicksand"/>
                </a:rPr>
                <a:t> </a:t>
              </a:r>
              <a:r>
                <a:rPr lang="en-US" sz="1100" spc="16" dirty="0" err="1">
                  <a:solidFill>
                    <a:srgbClr val="000000"/>
                  </a:solidFill>
                  <a:latin typeface="Quicksand"/>
                </a:rPr>
                <a:t>ihren</a:t>
              </a:r>
              <a:r>
                <a:rPr lang="en-US" sz="1100" spc="16" dirty="0">
                  <a:solidFill>
                    <a:srgbClr val="000000"/>
                  </a:solidFill>
                  <a:latin typeface="Quicksand"/>
                </a:rPr>
                <a:t> </a:t>
              </a:r>
              <a:r>
                <a:rPr lang="en-US" sz="1100" spc="16" dirty="0" err="1">
                  <a:solidFill>
                    <a:srgbClr val="000000"/>
                  </a:solidFill>
                  <a:latin typeface="Quicksand"/>
                </a:rPr>
                <a:t>beruflichen</a:t>
              </a:r>
              <a:r>
                <a:rPr lang="en-US" sz="1100" spc="16" dirty="0">
                  <a:solidFill>
                    <a:srgbClr val="000000"/>
                  </a:solidFill>
                  <a:latin typeface="Quicksand"/>
                </a:rPr>
                <a:t> </a:t>
              </a:r>
              <a:r>
                <a:rPr lang="en-US" sz="1100" spc="16" dirty="0" err="1">
                  <a:solidFill>
                    <a:srgbClr val="000000"/>
                  </a:solidFill>
                  <a:latin typeface="Quicksand"/>
                </a:rPr>
                <a:t>Werdegang</a:t>
              </a:r>
              <a:r>
                <a:rPr lang="en-US" sz="1100" spc="16" dirty="0">
                  <a:solidFill>
                    <a:srgbClr val="000000"/>
                  </a:solidFill>
                  <a:latin typeface="Quicksand"/>
                </a:rPr>
                <a:t> </a:t>
              </a:r>
              <a:r>
                <a:rPr lang="en-US" sz="1100" spc="16" dirty="0" err="1">
                  <a:solidFill>
                    <a:srgbClr val="000000"/>
                  </a:solidFill>
                  <a:latin typeface="Quicksand"/>
                </a:rPr>
                <a:t>berichtete</a:t>
              </a:r>
              <a:r>
                <a:rPr lang="en-US" sz="1100" spc="16" dirty="0">
                  <a:solidFill>
                    <a:srgbClr val="000000"/>
                  </a:solidFill>
                  <a:latin typeface="Quicksand"/>
                </a:rPr>
                <a:t>. </a:t>
              </a:r>
            </a:p>
          </p:txBody>
        </p:sp>
      </p:grpSp>
      <p:grpSp>
        <p:nvGrpSpPr>
          <p:cNvPr id="37" name="Group 37"/>
          <p:cNvGrpSpPr/>
          <p:nvPr/>
        </p:nvGrpSpPr>
        <p:grpSpPr>
          <a:xfrm>
            <a:off x="3327653" y="5353931"/>
            <a:ext cx="4085169" cy="1548364"/>
            <a:chOff x="0" y="-9525"/>
            <a:chExt cx="5446893" cy="2064484"/>
          </a:xfrm>
        </p:grpSpPr>
        <p:sp>
          <p:nvSpPr>
            <p:cNvPr id="38" name="TextBox 38"/>
            <p:cNvSpPr txBox="1"/>
            <p:nvPr/>
          </p:nvSpPr>
          <p:spPr>
            <a:xfrm>
              <a:off x="5849" y="278576"/>
              <a:ext cx="5441044" cy="1776383"/>
            </a:xfrm>
            <a:prstGeom prst="rect">
              <a:avLst/>
            </a:prstGeom>
          </p:spPr>
          <p:txBody>
            <a:bodyPr wrap="square" lIns="0" tIns="0" rIns="0" bIns="0" rtlCol="0" anchor="t">
              <a:spAutoFit/>
            </a:bodyPr>
            <a:lstStyle/>
            <a:p>
              <a:pPr algn="l">
                <a:lnSpc>
                  <a:spcPts val="1540"/>
                </a:lnSpc>
              </a:pPr>
              <a:r>
                <a:rPr lang="en-US" sz="1100" spc="16" dirty="0">
                  <a:solidFill>
                    <a:srgbClr val="000000"/>
                  </a:solidFill>
                  <a:latin typeface="Quicksand"/>
                </a:rPr>
                <a:t>In </a:t>
              </a:r>
              <a:r>
                <a:rPr lang="en-US" sz="1100" spc="16" dirty="0" err="1">
                  <a:solidFill>
                    <a:srgbClr val="000000"/>
                  </a:solidFill>
                  <a:latin typeface="Quicksand"/>
                </a:rPr>
                <a:t>Finnland</a:t>
              </a:r>
              <a:r>
                <a:rPr lang="en-US" sz="1100" spc="16" dirty="0">
                  <a:solidFill>
                    <a:srgbClr val="000000"/>
                  </a:solidFill>
                  <a:latin typeface="Quicksand"/>
                </a:rPr>
                <a:t> fand der Pilot im </a:t>
              </a:r>
              <a:r>
                <a:rPr lang="en-US" sz="1100" spc="16" dirty="0" err="1">
                  <a:solidFill>
                    <a:srgbClr val="000000"/>
                  </a:solidFill>
                  <a:latin typeface="Quicksand"/>
                </a:rPr>
                <a:t>Rahmen</a:t>
              </a:r>
              <a:r>
                <a:rPr lang="en-US" sz="1100" spc="16" dirty="0">
                  <a:solidFill>
                    <a:srgbClr val="000000"/>
                  </a:solidFill>
                  <a:latin typeface="Quicksand"/>
                </a:rPr>
                <a:t> </a:t>
              </a:r>
              <a:r>
                <a:rPr lang="en-US" sz="1100" spc="16" dirty="0" err="1">
                  <a:solidFill>
                    <a:srgbClr val="000000"/>
                  </a:solidFill>
                  <a:latin typeface="Quicksand"/>
                </a:rPr>
                <a:t>eines</a:t>
              </a:r>
              <a:r>
                <a:rPr lang="en-US" sz="1100" spc="16" dirty="0">
                  <a:solidFill>
                    <a:srgbClr val="000000"/>
                  </a:solidFill>
                  <a:latin typeface="Quicksand"/>
                </a:rPr>
                <a:t> Integrations-</a:t>
              </a:r>
              <a:r>
                <a:rPr lang="en-US" sz="1100" spc="16" dirty="0" err="1">
                  <a:solidFill>
                    <a:srgbClr val="000000"/>
                  </a:solidFill>
                  <a:latin typeface="Quicksand"/>
                </a:rPr>
                <a:t>kurses</a:t>
              </a:r>
              <a:r>
                <a:rPr lang="en-US" sz="1100" spc="16" dirty="0">
                  <a:solidFill>
                    <a:srgbClr val="000000"/>
                  </a:solidFill>
                  <a:latin typeface="Quicksand"/>
                </a:rPr>
                <a:t> </a:t>
              </a:r>
              <a:r>
                <a:rPr lang="en-US" sz="1100" spc="16" dirty="0" err="1">
                  <a:solidFill>
                    <a:srgbClr val="000000"/>
                  </a:solidFill>
                  <a:latin typeface="Quicksand"/>
                </a:rPr>
                <a:t>statt</a:t>
              </a:r>
              <a:r>
                <a:rPr lang="en-US" sz="1100" spc="16" dirty="0">
                  <a:solidFill>
                    <a:srgbClr val="000000"/>
                  </a:solidFill>
                  <a:latin typeface="Quicksand"/>
                </a:rPr>
                <a:t>, an dem </a:t>
              </a:r>
              <a:r>
                <a:rPr lang="en-US" sz="1100" spc="16" dirty="0" err="1">
                  <a:solidFill>
                    <a:srgbClr val="000000"/>
                  </a:solidFill>
                  <a:latin typeface="Quicksand"/>
                </a:rPr>
                <a:t>fünf</a:t>
              </a:r>
              <a:r>
                <a:rPr lang="en-US" sz="1100" spc="16" dirty="0">
                  <a:solidFill>
                    <a:srgbClr val="000000"/>
                  </a:solidFill>
                  <a:latin typeface="Quicksand"/>
                </a:rPr>
                <a:t> </a:t>
              </a:r>
              <a:r>
                <a:rPr lang="en-US" sz="1100" spc="16" dirty="0" err="1">
                  <a:solidFill>
                    <a:srgbClr val="000000"/>
                  </a:solidFill>
                  <a:latin typeface="Quicksand"/>
                </a:rPr>
                <a:t>Migrantinnen</a:t>
              </a:r>
              <a:r>
                <a:rPr lang="en-US" sz="1100" spc="16" dirty="0">
                  <a:solidFill>
                    <a:srgbClr val="000000"/>
                  </a:solidFill>
                  <a:latin typeface="Quicksand"/>
                </a:rPr>
                <a:t> </a:t>
              </a:r>
              <a:r>
                <a:rPr lang="en-US" sz="1100" spc="16" dirty="0" err="1">
                  <a:solidFill>
                    <a:srgbClr val="000000"/>
                  </a:solidFill>
                  <a:latin typeface="Quicksand"/>
                </a:rPr>
                <a:t>teilnahmen</a:t>
              </a:r>
              <a:r>
                <a:rPr lang="en-US" sz="1100" spc="16" dirty="0">
                  <a:solidFill>
                    <a:srgbClr val="000000"/>
                  </a:solidFill>
                  <a:latin typeface="Quicksand"/>
                </a:rPr>
                <a:t>. Die </a:t>
              </a:r>
              <a:r>
                <a:rPr lang="en-US" sz="1100" spc="16" dirty="0" err="1">
                  <a:solidFill>
                    <a:srgbClr val="000000"/>
                  </a:solidFill>
                  <a:latin typeface="Quicksand"/>
                </a:rPr>
                <a:t>Pilotphase</a:t>
              </a:r>
              <a:r>
                <a:rPr lang="en-US" sz="1100" spc="16" dirty="0">
                  <a:solidFill>
                    <a:srgbClr val="000000"/>
                  </a:solidFill>
                  <a:latin typeface="Quicksand"/>
                </a:rPr>
                <a:t> </a:t>
              </a:r>
              <a:r>
                <a:rPr lang="en-US" sz="1100" spc="16" dirty="0" err="1">
                  <a:solidFill>
                    <a:srgbClr val="000000"/>
                  </a:solidFill>
                  <a:latin typeface="Quicksand"/>
                </a:rPr>
                <a:t>beinhaltete</a:t>
              </a:r>
              <a:r>
                <a:rPr lang="en-US" sz="1100" spc="16" dirty="0">
                  <a:solidFill>
                    <a:srgbClr val="000000"/>
                  </a:solidFill>
                  <a:latin typeface="Quicksand"/>
                </a:rPr>
                <a:t> intensive </a:t>
              </a:r>
              <a:r>
                <a:rPr lang="en-US" sz="1100" spc="16" dirty="0" err="1">
                  <a:solidFill>
                    <a:srgbClr val="000000"/>
                  </a:solidFill>
                  <a:latin typeface="Quicksand"/>
                </a:rPr>
                <a:t>Kompetenzerfassungen</a:t>
              </a:r>
              <a:r>
                <a:rPr lang="en-US" sz="1100" spc="16" dirty="0">
                  <a:solidFill>
                    <a:srgbClr val="000000"/>
                  </a:solidFill>
                  <a:latin typeface="Quicksand"/>
                </a:rPr>
                <a:t>, </a:t>
              </a:r>
              <a:r>
                <a:rPr lang="en-US" sz="1100" spc="16" dirty="0" err="1">
                  <a:solidFill>
                    <a:srgbClr val="000000"/>
                  </a:solidFill>
                  <a:latin typeface="Quicksand"/>
                </a:rPr>
                <a:t>Berufsberatung</a:t>
              </a:r>
              <a:r>
                <a:rPr lang="en-US" sz="1100" spc="16" dirty="0">
                  <a:solidFill>
                    <a:srgbClr val="000000"/>
                  </a:solidFill>
                  <a:latin typeface="Quicksand"/>
                </a:rPr>
                <a:t> und </a:t>
              </a:r>
              <a:r>
                <a:rPr lang="en-US" sz="1100" spc="16" dirty="0" err="1">
                  <a:solidFill>
                    <a:srgbClr val="000000"/>
                  </a:solidFill>
                  <a:latin typeface="Quicksand"/>
                </a:rPr>
                <a:t>praktische</a:t>
              </a:r>
              <a:r>
                <a:rPr lang="en-US" sz="1100" spc="16" dirty="0">
                  <a:solidFill>
                    <a:srgbClr val="000000"/>
                  </a:solidFill>
                  <a:latin typeface="Quicksand"/>
                </a:rPr>
                <a:t> </a:t>
              </a:r>
              <a:r>
                <a:rPr lang="en-US" sz="1100" spc="16" dirty="0" err="1">
                  <a:solidFill>
                    <a:srgbClr val="000000"/>
                  </a:solidFill>
                  <a:latin typeface="Quicksand"/>
                </a:rPr>
                <a:t>Arbeitserfahrungen</a:t>
              </a:r>
              <a:r>
                <a:rPr lang="en-US" sz="1100" spc="16" dirty="0">
                  <a:solidFill>
                    <a:srgbClr val="000000"/>
                  </a:solidFill>
                  <a:latin typeface="Quicksand"/>
                </a:rPr>
                <a:t> (bis </a:t>
              </a:r>
              <a:r>
                <a:rPr lang="en-US" sz="1100" spc="16" dirty="0" err="1">
                  <a:solidFill>
                    <a:srgbClr val="000000"/>
                  </a:solidFill>
                  <a:latin typeface="Quicksand"/>
                </a:rPr>
                <a:t>zu</a:t>
              </a:r>
              <a:r>
                <a:rPr lang="en-US" sz="1100" spc="16" dirty="0">
                  <a:solidFill>
                    <a:srgbClr val="000000"/>
                  </a:solidFill>
                  <a:latin typeface="Quicksand"/>
                </a:rPr>
                <a:t> </a:t>
              </a:r>
              <a:r>
                <a:rPr lang="en-US" sz="1100" spc="16" dirty="0" err="1">
                  <a:solidFill>
                    <a:srgbClr val="000000"/>
                  </a:solidFill>
                  <a:latin typeface="Quicksand"/>
                </a:rPr>
                <a:t>drei</a:t>
              </a:r>
              <a:r>
                <a:rPr lang="en-US" sz="1100" spc="16" dirty="0">
                  <a:solidFill>
                    <a:srgbClr val="000000"/>
                  </a:solidFill>
                  <a:latin typeface="Quicksand"/>
                </a:rPr>
                <a:t> </a:t>
              </a:r>
              <a:r>
                <a:rPr lang="en-US" sz="1100" spc="16" dirty="0" err="1">
                  <a:solidFill>
                    <a:srgbClr val="000000"/>
                  </a:solidFill>
                  <a:latin typeface="Quicksand"/>
                </a:rPr>
                <a:t>Wochen</a:t>
              </a:r>
              <a:r>
                <a:rPr lang="en-US" sz="1100" spc="16" dirty="0">
                  <a:solidFill>
                    <a:srgbClr val="000000"/>
                  </a:solidFill>
                  <a:latin typeface="Quicksand"/>
                </a:rPr>
                <a:t>). So </a:t>
              </a:r>
              <a:r>
                <a:rPr lang="en-US" sz="1100" spc="16" dirty="0" err="1">
                  <a:solidFill>
                    <a:srgbClr val="000000"/>
                  </a:solidFill>
                  <a:latin typeface="Quicksand"/>
                </a:rPr>
                <a:t>konnten</a:t>
              </a:r>
              <a:r>
                <a:rPr lang="en-US" sz="1100" spc="16" dirty="0">
                  <a:solidFill>
                    <a:srgbClr val="000000"/>
                  </a:solidFill>
                  <a:latin typeface="Quicksand"/>
                </a:rPr>
                <a:t> die </a:t>
              </a:r>
              <a:r>
                <a:rPr lang="en-US" sz="1100" spc="16" dirty="0" err="1">
                  <a:solidFill>
                    <a:srgbClr val="000000"/>
                  </a:solidFill>
                  <a:latin typeface="Quicksand"/>
                </a:rPr>
                <a:t>Teilnehmerinnen</a:t>
              </a:r>
              <a:r>
                <a:rPr lang="en-US" sz="1100" spc="16" dirty="0">
                  <a:solidFill>
                    <a:srgbClr val="000000"/>
                  </a:solidFill>
                  <a:latin typeface="Quicksand"/>
                </a:rPr>
                <a:t> </a:t>
              </a:r>
              <a:r>
                <a:rPr lang="en-US" sz="1100" spc="16" dirty="0" err="1">
                  <a:solidFill>
                    <a:srgbClr val="000000"/>
                  </a:solidFill>
                  <a:latin typeface="Quicksand"/>
                </a:rPr>
                <a:t>Einblicke</a:t>
              </a:r>
              <a:r>
                <a:rPr lang="en-US" sz="1100" spc="16" dirty="0">
                  <a:solidFill>
                    <a:srgbClr val="000000"/>
                  </a:solidFill>
                  <a:latin typeface="Quicksand"/>
                </a:rPr>
                <a:t> in das </a:t>
              </a:r>
              <a:r>
                <a:rPr lang="en-US" sz="1100" spc="16" dirty="0" err="1">
                  <a:solidFill>
                    <a:srgbClr val="000000"/>
                  </a:solidFill>
                  <a:latin typeface="Quicksand"/>
                </a:rPr>
                <a:t>finnische</a:t>
              </a:r>
              <a:r>
                <a:rPr lang="en-US" sz="1100" spc="16" dirty="0">
                  <a:solidFill>
                    <a:srgbClr val="000000"/>
                  </a:solidFill>
                  <a:latin typeface="Quicksand"/>
                </a:rPr>
                <a:t> </a:t>
              </a:r>
              <a:r>
                <a:rPr lang="en-US" sz="1100" spc="16" dirty="0" err="1">
                  <a:solidFill>
                    <a:srgbClr val="000000"/>
                  </a:solidFill>
                  <a:latin typeface="Quicksand"/>
                </a:rPr>
                <a:t>Arbeitsleben</a:t>
              </a:r>
              <a:r>
                <a:rPr lang="en-US" sz="1100" spc="16" dirty="0">
                  <a:solidFill>
                    <a:srgbClr val="000000"/>
                  </a:solidFill>
                  <a:latin typeface="Quicksand"/>
                </a:rPr>
                <a:t> und für </a:t>
              </a:r>
              <a:r>
                <a:rPr lang="en-US" sz="1100" spc="16" dirty="0" err="1">
                  <a:solidFill>
                    <a:srgbClr val="000000"/>
                  </a:solidFill>
                  <a:latin typeface="Quicksand"/>
                </a:rPr>
                <a:t>sie</a:t>
              </a:r>
              <a:r>
                <a:rPr lang="en-US" sz="1100" spc="16" dirty="0">
                  <a:solidFill>
                    <a:srgbClr val="000000"/>
                  </a:solidFill>
                  <a:latin typeface="Quicksand"/>
                </a:rPr>
                <a:t> </a:t>
              </a:r>
              <a:r>
                <a:rPr lang="en-US" sz="1100" spc="16" dirty="0" err="1">
                  <a:solidFill>
                    <a:srgbClr val="000000"/>
                  </a:solidFill>
                  <a:latin typeface="Quicksand"/>
                </a:rPr>
                <a:t>relevante</a:t>
              </a:r>
              <a:r>
                <a:rPr lang="en-US" sz="1100" spc="16" dirty="0">
                  <a:solidFill>
                    <a:srgbClr val="000000"/>
                  </a:solidFill>
                  <a:latin typeface="Quicksand"/>
                </a:rPr>
                <a:t> </a:t>
              </a:r>
              <a:r>
                <a:rPr lang="en-US" sz="1100" spc="16" dirty="0" err="1">
                  <a:solidFill>
                    <a:srgbClr val="000000"/>
                  </a:solidFill>
                  <a:latin typeface="Quicksand"/>
                </a:rPr>
                <a:t>berufliche</a:t>
              </a:r>
              <a:r>
                <a:rPr lang="en-US" sz="1100" spc="16" dirty="0">
                  <a:solidFill>
                    <a:srgbClr val="000000"/>
                  </a:solidFill>
                  <a:latin typeface="Quicksand"/>
                </a:rPr>
                <a:t> </a:t>
              </a:r>
              <a:r>
                <a:rPr lang="en-US" sz="1100" spc="16" dirty="0" err="1">
                  <a:solidFill>
                    <a:srgbClr val="000000"/>
                  </a:solidFill>
                  <a:latin typeface="Quicksand"/>
                </a:rPr>
                <a:t>Möglichkeiten</a:t>
              </a:r>
              <a:r>
                <a:rPr lang="en-US" sz="1100" spc="16" dirty="0">
                  <a:solidFill>
                    <a:srgbClr val="000000"/>
                  </a:solidFill>
                  <a:latin typeface="Quicksand"/>
                </a:rPr>
                <a:t> </a:t>
              </a:r>
              <a:r>
                <a:rPr lang="en-US" sz="1100" spc="16" dirty="0" err="1">
                  <a:solidFill>
                    <a:srgbClr val="000000"/>
                  </a:solidFill>
                  <a:latin typeface="Quicksand"/>
                </a:rPr>
                <a:t>erhalten</a:t>
              </a:r>
              <a:r>
                <a:rPr lang="en-US" sz="1100" spc="16" dirty="0">
                  <a:solidFill>
                    <a:srgbClr val="000000"/>
                  </a:solidFill>
                  <a:latin typeface="Quicksand"/>
                </a:rPr>
                <a:t> .</a:t>
              </a:r>
            </a:p>
          </p:txBody>
        </p:sp>
        <p:sp>
          <p:nvSpPr>
            <p:cNvPr id="39" name="TextBox 39"/>
            <p:cNvSpPr txBox="1"/>
            <p:nvPr/>
          </p:nvSpPr>
          <p:spPr>
            <a:xfrm>
              <a:off x="0" y="-9525"/>
              <a:ext cx="1986312" cy="331597"/>
            </a:xfrm>
            <a:prstGeom prst="rect">
              <a:avLst/>
            </a:prstGeom>
          </p:spPr>
          <p:txBody>
            <a:bodyPr lIns="0" tIns="0" rIns="0" bIns="0" rtlCol="0" anchor="t">
              <a:spAutoFit/>
            </a:bodyPr>
            <a:lstStyle/>
            <a:p>
              <a:pPr algn="l">
                <a:lnSpc>
                  <a:spcPts val="1967"/>
                </a:lnSpc>
              </a:pPr>
              <a:r>
                <a:rPr lang="en-US" sz="1599">
                  <a:solidFill>
                    <a:srgbClr val="665784"/>
                  </a:solidFill>
                  <a:latin typeface="Rajdhani Bold"/>
                </a:rPr>
                <a:t>Finland:</a:t>
              </a:r>
            </a:p>
          </p:txBody>
        </p:sp>
      </p:grpSp>
      <p:grpSp>
        <p:nvGrpSpPr>
          <p:cNvPr id="40" name="Group 40"/>
          <p:cNvGrpSpPr/>
          <p:nvPr/>
        </p:nvGrpSpPr>
        <p:grpSpPr>
          <a:xfrm>
            <a:off x="3334072" y="6923340"/>
            <a:ext cx="4023703" cy="1730957"/>
            <a:chOff x="0" y="-9525"/>
            <a:chExt cx="5364938" cy="2307942"/>
          </a:xfrm>
        </p:grpSpPr>
        <p:sp>
          <p:nvSpPr>
            <p:cNvPr id="41" name="TextBox 41"/>
            <p:cNvSpPr txBox="1"/>
            <p:nvPr/>
          </p:nvSpPr>
          <p:spPr>
            <a:xfrm>
              <a:off x="0" y="-9525"/>
              <a:ext cx="2059252" cy="331597"/>
            </a:xfrm>
            <a:prstGeom prst="rect">
              <a:avLst/>
            </a:prstGeom>
          </p:spPr>
          <p:txBody>
            <a:bodyPr lIns="0" tIns="0" rIns="0" bIns="0" rtlCol="0" anchor="t">
              <a:spAutoFit/>
            </a:bodyPr>
            <a:lstStyle/>
            <a:p>
              <a:pPr algn="l">
                <a:lnSpc>
                  <a:spcPts val="1967"/>
                </a:lnSpc>
              </a:pPr>
              <a:r>
                <a:rPr lang="en-US" sz="1599">
                  <a:solidFill>
                    <a:srgbClr val="F794B9"/>
                  </a:solidFill>
                  <a:latin typeface="Rajdhani Bold"/>
                </a:rPr>
                <a:t>France:</a:t>
              </a:r>
            </a:p>
          </p:txBody>
        </p:sp>
        <p:sp>
          <p:nvSpPr>
            <p:cNvPr id="42" name="TextBox 42"/>
            <p:cNvSpPr txBox="1"/>
            <p:nvPr/>
          </p:nvSpPr>
          <p:spPr>
            <a:xfrm>
              <a:off x="0" y="265554"/>
              <a:ext cx="5364938" cy="2032863"/>
            </a:xfrm>
            <a:prstGeom prst="rect">
              <a:avLst/>
            </a:prstGeom>
          </p:spPr>
          <p:txBody>
            <a:bodyPr wrap="square" lIns="0" tIns="0" rIns="0" bIns="0" rtlCol="0" anchor="t">
              <a:spAutoFit/>
            </a:bodyPr>
            <a:lstStyle/>
            <a:p>
              <a:pPr algn="l">
                <a:lnSpc>
                  <a:spcPts val="1540"/>
                </a:lnSpc>
              </a:pPr>
              <a:r>
                <a:rPr lang="en-US" sz="1100" spc="16" dirty="0">
                  <a:solidFill>
                    <a:srgbClr val="000000"/>
                  </a:solidFill>
                  <a:latin typeface="Quicksand"/>
                </a:rPr>
                <a:t>Die 2. </a:t>
              </a:r>
              <a:r>
                <a:rPr lang="en-US" sz="1100" spc="16" dirty="0" err="1">
                  <a:solidFill>
                    <a:srgbClr val="000000"/>
                  </a:solidFill>
                  <a:latin typeface="Quicksand"/>
                </a:rPr>
                <a:t>Pilotgruppe</a:t>
              </a:r>
              <a:r>
                <a:rPr lang="en-US" sz="1100" spc="16" dirty="0">
                  <a:solidFill>
                    <a:srgbClr val="000000"/>
                  </a:solidFill>
                  <a:latin typeface="Quicksand"/>
                </a:rPr>
                <a:t> von </a:t>
              </a:r>
              <a:r>
                <a:rPr lang="en-US" sz="1100" spc="16" dirty="0" err="1">
                  <a:solidFill>
                    <a:srgbClr val="000000"/>
                  </a:solidFill>
                  <a:latin typeface="Quicksand"/>
                </a:rPr>
                <a:t>Accentonic</a:t>
              </a:r>
              <a:r>
                <a:rPr lang="en-US" sz="1100" spc="16" dirty="0">
                  <a:solidFill>
                    <a:srgbClr val="000000"/>
                  </a:solidFill>
                  <a:latin typeface="Quicksand"/>
                </a:rPr>
                <a:t> </a:t>
              </a:r>
              <a:r>
                <a:rPr lang="en-US" sz="1100" spc="16" dirty="0" err="1">
                  <a:solidFill>
                    <a:srgbClr val="000000"/>
                  </a:solidFill>
                  <a:latin typeface="Quicksand"/>
                </a:rPr>
                <a:t>umfasste</a:t>
              </a:r>
              <a:r>
                <a:rPr lang="en-US" sz="1100" spc="16" dirty="0">
                  <a:solidFill>
                    <a:srgbClr val="000000"/>
                  </a:solidFill>
                  <a:latin typeface="Quicksand"/>
                </a:rPr>
                <a:t> Frauen </a:t>
              </a:r>
              <a:r>
                <a:rPr lang="en-US" sz="1100" spc="16" dirty="0" err="1">
                  <a:solidFill>
                    <a:srgbClr val="000000"/>
                  </a:solidFill>
                  <a:latin typeface="Quicksand"/>
                </a:rPr>
                <a:t>aus</a:t>
              </a:r>
              <a:r>
                <a:rPr lang="en-US" sz="1100" spc="16" dirty="0">
                  <a:solidFill>
                    <a:srgbClr val="000000"/>
                  </a:solidFill>
                  <a:latin typeface="Quicksand"/>
                </a:rPr>
                <a:t> dem Senegal, Nigeria, Guadeloupe, </a:t>
              </a:r>
              <a:r>
                <a:rPr lang="en-US" sz="1100" spc="16" dirty="0" err="1">
                  <a:solidFill>
                    <a:srgbClr val="000000"/>
                  </a:solidFill>
                  <a:latin typeface="Quicksand"/>
                </a:rPr>
                <a:t>Algerien</a:t>
              </a:r>
              <a:r>
                <a:rPr lang="en-US" sz="1100" spc="16" dirty="0">
                  <a:solidFill>
                    <a:srgbClr val="000000"/>
                  </a:solidFill>
                  <a:latin typeface="Quicksand"/>
                </a:rPr>
                <a:t> und Mali. </a:t>
              </a:r>
              <a:r>
                <a:rPr lang="en-US" sz="1100" spc="16" dirty="0" err="1">
                  <a:solidFill>
                    <a:srgbClr val="000000"/>
                  </a:solidFill>
                  <a:latin typeface="Quicksand"/>
                </a:rPr>
                <a:t>Anhand</a:t>
              </a:r>
              <a:r>
                <a:rPr lang="en-US" sz="1100" spc="16" dirty="0">
                  <a:solidFill>
                    <a:srgbClr val="000000"/>
                  </a:solidFill>
                  <a:latin typeface="Quicksand"/>
                </a:rPr>
                <a:t> von CEFIL </a:t>
              </a:r>
              <a:r>
                <a:rPr lang="en-US" sz="1100" spc="16" dirty="0" err="1">
                  <a:solidFill>
                    <a:srgbClr val="000000"/>
                  </a:solidFill>
                  <a:latin typeface="Quicksand"/>
                </a:rPr>
                <a:t>konnten</a:t>
              </a:r>
              <a:r>
                <a:rPr lang="en-US" sz="1100" spc="16" dirty="0">
                  <a:solidFill>
                    <a:srgbClr val="000000"/>
                  </a:solidFill>
                  <a:latin typeface="Quicksand"/>
                </a:rPr>
                <a:t> </a:t>
              </a:r>
              <a:r>
                <a:rPr lang="en-US" sz="1100" spc="16" dirty="0" err="1">
                  <a:solidFill>
                    <a:srgbClr val="000000"/>
                  </a:solidFill>
                  <a:latin typeface="Quicksand"/>
                </a:rPr>
                <a:t>nicht-formale</a:t>
              </a:r>
              <a:r>
                <a:rPr lang="en-US" sz="1100" spc="16" dirty="0">
                  <a:solidFill>
                    <a:srgbClr val="000000"/>
                  </a:solidFill>
                  <a:latin typeface="Quicksand"/>
                </a:rPr>
                <a:t> </a:t>
              </a:r>
              <a:r>
                <a:rPr lang="en-US" sz="1100" spc="16" dirty="0" err="1">
                  <a:solidFill>
                    <a:srgbClr val="000000"/>
                  </a:solidFill>
                  <a:latin typeface="Quicksand"/>
                </a:rPr>
                <a:t>Fähigkeiten</a:t>
              </a:r>
              <a:r>
                <a:rPr lang="en-US" sz="1100" spc="16" dirty="0">
                  <a:solidFill>
                    <a:srgbClr val="000000"/>
                  </a:solidFill>
                  <a:latin typeface="Quicksand"/>
                </a:rPr>
                <a:t> </a:t>
              </a:r>
              <a:r>
                <a:rPr lang="en-US" sz="1100" spc="16" dirty="0" err="1">
                  <a:solidFill>
                    <a:srgbClr val="000000"/>
                  </a:solidFill>
                  <a:latin typeface="Quicksand"/>
                </a:rPr>
                <a:t>bewertet</a:t>
              </a:r>
              <a:r>
                <a:rPr lang="en-US" sz="1100" spc="16" dirty="0">
                  <a:solidFill>
                    <a:srgbClr val="000000"/>
                  </a:solidFill>
                  <a:latin typeface="Quicksand"/>
                </a:rPr>
                <a:t> </a:t>
              </a:r>
              <a:r>
                <a:rPr lang="en-US" sz="1100" spc="16" dirty="0" err="1">
                  <a:solidFill>
                    <a:srgbClr val="000000"/>
                  </a:solidFill>
                  <a:latin typeface="Quicksand"/>
                </a:rPr>
                <a:t>werden</a:t>
              </a:r>
              <a:r>
                <a:rPr lang="en-US" sz="1100" spc="16" dirty="0">
                  <a:solidFill>
                    <a:srgbClr val="000000"/>
                  </a:solidFill>
                  <a:latin typeface="Quicksand"/>
                </a:rPr>
                <a:t>, die </a:t>
              </a:r>
              <a:r>
                <a:rPr lang="en-US" sz="1100" spc="16" dirty="0" err="1">
                  <a:solidFill>
                    <a:srgbClr val="000000"/>
                  </a:solidFill>
                  <a:latin typeface="Quicksand"/>
                </a:rPr>
                <a:t>halfen</a:t>
              </a:r>
              <a:r>
                <a:rPr lang="en-US" sz="1100" spc="16" dirty="0">
                  <a:solidFill>
                    <a:srgbClr val="000000"/>
                  </a:solidFill>
                  <a:latin typeface="Quicksand"/>
                </a:rPr>
                <a:t>, das </a:t>
              </a:r>
              <a:r>
                <a:rPr lang="en-US" sz="1100" spc="16" dirty="0" err="1">
                  <a:solidFill>
                    <a:srgbClr val="000000"/>
                  </a:solidFill>
                  <a:latin typeface="Quicksand"/>
                </a:rPr>
                <a:t>französische</a:t>
              </a:r>
              <a:r>
                <a:rPr lang="en-US" sz="1100" spc="16" dirty="0">
                  <a:solidFill>
                    <a:srgbClr val="000000"/>
                  </a:solidFill>
                  <a:latin typeface="Quicksand"/>
                </a:rPr>
                <a:t> </a:t>
              </a:r>
              <a:r>
                <a:rPr lang="en-US" sz="1100" spc="16" dirty="0" err="1">
                  <a:solidFill>
                    <a:srgbClr val="000000"/>
                  </a:solidFill>
                  <a:latin typeface="Quicksand"/>
                </a:rPr>
                <a:t>Arbeitsleben</a:t>
              </a:r>
              <a:r>
                <a:rPr lang="en-US" sz="1100" spc="16" dirty="0">
                  <a:solidFill>
                    <a:srgbClr val="000000"/>
                  </a:solidFill>
                  <a:latin typeface="Quicksand"/>
                </a:rPr>
                <a:t> </a:t>
              </a:r>
              <a:r>
                <a:rPr lang="en-US" sz="1100" spc="16" dirty="0" err="1">
                  <a:solidFill>
                    <a:srgbClr val="000000"/>
                  </a:solidFill>
                  <a:latin typeface="Quicksand"/>
                </a:rPr>
                <a:t>zu</a:t>
              </a:r>
              <a:r>
                <a:rPr lang="en-US" sz="1100" spc="16" dirty="0">
                  <a:solidFill>
                    <a:srgbClr val="000000"/>
                  </a:solidFill>
                  <a:latin typeface="Quicksand"/>
                </a:rPr>
                <a:t> </a:t>
              </a:r>
              <a:r>
                <a:rPr lang="en-US" sz="1100" spc="16" dirty="0" err="1">
                  <a:solidFill>
                    <a:srgbClr val="000000"/>
                  </a:solidFill>
                  <a:latin typeface="Quicksand"/>
                </a:rPr>
                <a:t>ver-stehen</a:t>
              </a:r>
              <a:r>
                <a:rPr lang="en-US" sz="1100" spc="16" dirty="0">
                  <a:solidFill>
                    <a:srgbClr val="000000"/>
                  </a:solidFill>
                  <a:latin typeface="Quicksand"/>
                </a:rPr>
                <a:t>. In Interviews </a:t>
              </a:r>
              <a:r>
                <a:rPr lang="en-US" sz="1100" spc="16" dirty="0" err="1">
                  <a:solidFill>
                    <a:srgbClr val="000000"/>
                  </a:solidFill>
                  <a:latin typeface="Quicksand"/>
                </a:rPr>
                <a:t>mit</a:t>
              </a:r>
              <a:r>
                <a:rPr lang="en-US" sz="1100" spc="16" dirty="0">
                  <a:solidFill>
                    <a:srgbClr val="000000"/>
                  </a:solidFill>
                  <a:latin typeface="Quicksand"/>
                </a:rPr>
                <a:t> NRO-</a:t>
              </a:r>
              <a:r>
                <a:rPr lang="en-US" sz="1100" spc="16" dirty="0" err="1">
                  <a:solidFill>
                    <a:srgbClr val="000000"/>
                  </a:solidFill>
                  <a:latin typeface="Quicksand"/>
                </a:rPr>
                <a:t>Mitarbeitenden</a:t>
              </a:r>
              <a:r>
                <a:rPr lang="en-US" sz="1100" spc="16" dirty="0">
                  <a:solidFill>
                    <a:srgbClr val="000000"/>
                  </a:solidFill>
                  <a:latin typeface="Quicksand"/>
                </a:rPr>
                <a:t> </a:t>
              </a:r>
              <a:r>
                <a:rPr lang="en-US" sz="1100" spc="16" dirty="0" err="1">
                  <a:solidFill>
                    <a:srgbClr val="000000"/>
                  </a:solidFill>
                  <a:latin typeface="Quicksand"/>
                </a:rPr>
                <a:t>aus</a:t>
              </a:r>
              <a:r>
                <a:rPr lang="en-US" sz="1100" spc="16" dirty="0">
                  <a:solidFill>
                    <a:srgbClr val="000000"/>
                  </a:solidFill>
                  <a:latin typeface="Quicksand"/>
                </a:rPr>
                <a:t> </a:t>
              </a:r>
              <a:r>
                <a:rPr lang="en-US" sz="1100" spc="16" dirty="0" err="1">
                  <a:solidFill>
                    <a:srgbClr val="000000"/>
                  </a:solidFill>
                  <a:latin typeface="Quicksand"/>
                </a:rPr>
                <a:t>Marokko</a:t>
              </a:r>
              <a:r>
                <a:rPr lang="en-US" sz="1100" spc="16" dirty="0">
                  <a:solidFill>
                    <a:srgbClr val="000000"/>
                  </a:solidFill>
                  <a:latin typeface="Quicksand"/>
                </a:rPr>
                <a:t> und </a:t>
              </a:r>
              <a:r>
                <a:rPr lang="en-US" sz="1100" spc="16" dirty="0" err="1">
                  <a:solidFill>
                    <a:srgbClr val="000000"/>
                  </a:solidFill>
                  <a:latin typeface="Quicksand"/>
                </a:rPr>
                <a:t>Indien</a:t>
              </a:r>
              <a:r>
                <a:rPr lang="en-US" sz="1100" spc="16" dirty="0">
                  <a:solidFill>
                    <a:srgbClr val="000000"/>
                  </a:solidFill>
                  <a:latin typeface="Quicksand"/>
                </a:rPr>
                <a:t> </a:t>
              </a:r>
              <a:r>
                <a:rPr lang="en-US" sz="1100" spc="16" dirty="0" err="1">
                  <a:solidFill>
                    <a:srgbClr val="000000"/>
                  </a:solidFill>
                  <a:latin typeface="Quicksand"/>
                </a:rPr>
                <a:t>wurde</a:t>
              </a:r>
              <a:r>
                <a:rPr lang="en-US" sz="1100" spc="16" dirty="0">
                  <a:solidFill>
                    <a:srgbClr val="000000"/>
                  </a:solidFill>
                  <a:latin typeface="Quicksand"/>
                </a:rPr>
                <a:t> die </a:t>
              </a:r>
              <a:r>
                <a:rPr lang="en-US" sz="1100" spc="16" dirty="0" err="1">
                  <a:solidFill>
                    <a:srgbClr val="000000"/>
                  </a:solidFill>
                  <a:latin typeface="Quicksand"/>
                </a:rPr>
                <a:t>Unterstützung</a:t>
              </a:r>
              <a:r>
                <a:rPr lang="en-US" sz="1100" spc="16" dirty="0">
                  <a:solidFill>
                    <a:srgbClr val="000000"/>
                  </a:solidFill>
                  <a:latin typeface="Quicksand"/>
                </a:rPr>
                <a:t> </a:t>
              </a:r>
              <a:r>
                <a:rPr lang="en-US" sz="1100" spc="16" dirty="0" err="1">
                  <a:solidFill>
                    <a:srgbClr val="000000"/>
                  </a:solidFill>
                  <a:latin typeface="Quicksand"/>
                </a:rPr>
                <a:t>bei</a:t>
              </a:r>
              <a:r>
                <a:rPr lang="en-US" sz="1100" spc="16" dirty="0">
                  <a:solidFill>
                    <a:srgbClr val="000000"/>
                  </a:solidFill>
                  <a:latin typeface="Quicksand"/>
                </a:rPr>
                <a:t> der </a:t>
              </a:r>
              <a:r>
                <a:rPr lang="en-US" sz="1100" spc="16" dirty="0" err="1">
                  <a:solidFill>
                    <a:srgbClr val="000000"/>
                  </a:solidFill>
                  <a:latin typeface="Quicksand"/>
                </a:rPr>
                <a:t>Arbeitssuche</a:t>
              </a:r>
              <a:r>
                <a:rPr lang="en-US" sz="1100" spc="16" dirty="0">
                  <a:solidFill>
                    <a:srgbClr val="000000"/>
                  </a:solidFill>
                  <a:latin typeface="Quicksand"/>
                </a:rPr>
                <a:t> </a:t>
              </a:r>
              <a:r>
                <a:rPr lang="en-US" sz="1100" spc="16" dirty="0" err="1">
                  <a:solidFill>
                    <a:srgbClr val="000000"/>
                  </a:solidFill>
                  <a:latin typeface="Quicksand"/>
                </a:rPr>
                <a:t>bewertet</a:t>
              </a:r>
              <a:r>
                <a:rPr lang="en-US" sz="1100" spc="16" dirty="0">
                  <a:solidFill>
                    <a:srgbClr val="000000"/>
                  </a:solidFill>
                  <a:latin typeface="Quicksand"/>
                </a:rPr>
                <a:t> und </a:t>
              </a:r>
              <a:r>
                <a:rPr lang="en-US" sz="1100" spc="16" dirty="0" err="1">
                  <a:solidFill>
                    <a:srgbClr val="000000"/>
                  </a:solidFill>
                  <a:latin typeface="Quicksand"/>
                </a:rPr>
                <a:t>Mitarbeitende</a:t>
              </a:r>
              <a:r>
                <a:rPr lang="en-US" sz="1100" spc="16" dirty="0">
                  <a:solidFill>
                    <a:srgbClr val="000000"/>
                  </a:solidFill>
                  <a:latin typeface="Quicksand"/>
                </a:rPr>
                <a:t> </a:t>
              </a:r>
              <a:r>
                <a:rPr lang="en-US" sz="1100" spc="16" dirty="0" err="1">
                  <a:solidFill>
                    <a:srgbClr val="000000"/>
                  </a:solidFill>
                  <a:latin typeface="Quicksand"/>
                </a:rPr>
                <a:t>einer</a:t>
              </a:r>
              <a:r>
                <a:rPr lang="en-US" sz="1100" spc="16" dirty="0">
                  <a:solidFill>
                    <a:srgbClr val="000000"/>
                  </a:solidFill>
                  <a:latin typeface="Quicksand"/>
                </a:rPr>
                <a:t> </a:t>
              </a:r>
              <a:r>
                <a:rPr lang="en-US" sz="1100" spc="16" dirty="0" err="1">
                  <a:solidFill>
                    <a:srgbClr val="000000"/>
                  </a:solidFill>
                  <a:latin typeface="Quicksand"/>
                </a:rPr>
                <a:t>Reinigungsfirma</a:t>
              </a:r>
              <a:r>
                <a:rPr lang="en-US" sz="1100" spc="16" dirty="0">
                  <a:solidFill>
                    <a:srgbClr val="000000"/>
                  </a:solidFill>
                  <a:latin typeface="Quicksand"/>
                </a:rPr>
                <a:t> be-</a:t>
              </a:r>
              <a:r>
                <a:rPr lang="en-US" sz="1100" spc="16" dirty="0" err="1">
                  <a:solidFill>
                    <a:srgbClr val="000000"/>
                  </a:solidFill>
                  <a:latin typeface="Quicksand"/>
                </a:rPr>
                <a:t>richteten</a:t>
              </a:r>
              <a:r>
                <a:rPr lang="en-US" sz="1100" spc="16" dirty="0">
                  <a:solidFill>
                    <a:srgbClr val="000000"/>
                  </a:solidFill>
                  <a:latin typeface="Quicksand"/>
                </a:rPr>
                <a:t> </a:t>
              </a:r>
              <a:r>
                <a:rPr lang="en-US" sz="1100" spc="16" dirty="0" err="1">
                  <a:solidFill>
                    <a:srgbClr val="000000"/>
                  </a:solidFill>
                  <a:latin typeface="Quicksand"/>
                </a:rPr>
                <a:t>über</a:t>
              </a:r>
              <a:r>
                <a:rPr lang="en-US" sz="1100" spc="16" dirty="0">
                  <a:solidFill>
                    <a:srgbClr val="000000"/>
                  </a:solidFill>
                  <a:latin typeface="Quicksand"/>
                </a:rPr>
                <a:t> </a:t>
              </a:r>
              <a:r>
                <a:rPr lang="en-US" sz="1100" spc="16" dirty="0" err="1">
                  <a:solidFill>
                    <a:srgbClr val="000000"/>
                  </a:solidFill>
                  <a:latin typeface="Quicksand"/>
                </a:rPr>
                <a:t>ihre</a:t>
              </a:r>
              <a:r>
                <a:rPr lang="en-US" sz="1100" spc="16" dirty="0">
                  <a:solidFill>
                    <a:srgbClr val="000000"/>
                  </a:solidFill>
                  <a:latin typeface="Quicksand"/>
                </a:rPr>
                <a:t> </a:t>
              </a:r>
              <a:r>
                <a:rPr lang="en-US" sz="1100" spc="16" dirty="0" err="1">
                  <a:solidFill>
                    <a:srgbClr val="000000"/>
                  </a:solidFill>
                  <a:latin typeface="Quicksand"/>
                </a:rPr>
                <a:t>Erfahrungen</a:t>
              </a:r>
              <a:r>
                <a:rPr lang="en-US" sz="1100" spc="16" dirty="0">
                  <a:solidFill>
                    <a:srgbClr val="000000"/>
                  </a:solidFill>
                  <a:latin typeface="Quicksand"/>
                </a:rPr>
                <a:t> im </a:t>
              </a:r>
              <a:r>
                <a:rPr lang="en-US" sz="1100" spc="16" dirty="0" err="1">
                  <a:solidFill>
                    <a:srgbClr val="000000"/>
                  </a:solidFill>
                  <a:latin typeface="Quicksand"/>
                </a:rPr>
                <a:t>Arbeitsleben</a:t>
              </a:r>
              <a:endParaRPr lang="en-US" sz="1100" spc="16" dirty="0">
                <a:solidFill>
                  <a:srgbClr val="000000"/>
                </a:solidFill>
                <a:latin typeface="Quicksand"/>
              </a:endParaRPr>
            </a:p>
          </p:txBody>
        </p:sp>
      </p:grpSp>
      <p:grpSp>
        <p:nvGrpSpPr>
          <p:cNvPr id="43" name="Group 43"/>
          <p:cNvGrpSpPr/>
          <p:nvPr/>
        </p:nvGrpSpPr>
        <p:grpSpPr>
          <a:xfrm>
            <a:off x="189431" y="7717631"/>
            <a:ext cx="3028463" cy="2517948"/>
            <a:chOff x="-4047" y="79075"/>
            <a:chExt cx="4037951" cy="3357263"/>
          </a:xfrm>
        </p:grpSpPr>
        <p:sp>
          <p:nvSpPr>
            <p:cNvPr id="44" name="TextBox 44"/>
            <p:cNvSpPr txBox="1"/>
            <p:nvPr/>
          </p:nvSpPr>
          <p:spPr>
            <a:xfrm>
              <a:off x="-4047" y="79075"/>
              <a:ext cx="1583237" cy="331597"/>
            </a:xfrm>
            <a:prstGeom prst="rect">
              <a:avLst/>
            </a:prstGeom>
          </p:spPr>
          <p:txBody>
            <a:bodyPr lIns="0" tIns="0" rIns="0" bIns="0" rtlCol="0" anchor="t">
              <a:spAutoFit/>
            </a:bodyPr>
            <a:lstStyle/>
            <a:p>
              <a:pPr algn="l">
                <a:lnSpc>
                  <a:spcPts val="1967"/>
                </a:lnSpc>
              </a:pPr>
              <a:r>
                <a:rPr lang="en-US" sz="1599" dirty="0">
                  <a:solidFill>
                    <a:srgbClr val="665784"/>
                  </a:solidFill>
                  <a:latin typeface="Rajdhani Bold"/>
                </a:rPr>
                <a:t>Portugal:</a:t>
              </a:r>
            </a:p>
          </p:txBody>
        </p:sp>
        <p:sp>
          <p:nvSpPr>
            <p:cNvPr id="45" name="TextBox 45"/>
            <p:cNvSpPr txBox="1"/>
            <p:nvPr/>
          </p:nvSpPr>
          <p:spPr>
            <a:xfrm>
              <a:off x="0" y="377552"/>
              <a:ext cx="4033904" cy="3058786"/>
            </a:xfrm>
            <a:prstGeom prst="rect">
              <a:avLst/>
            </a:prstGeom>
          </p:spPr>
          <p:txBody>
            <a:bodyPr lIns="0" tIns="0" rIns="0" bIns="0" rtlCol="0" anchor="t">
              <a:spAutoFit/>
            </a:bodyPr>
            <a:lstStyle/>
            <a:p>
              <a:pPr algn="l">
                <a:lnSpc>
                  <a:spcPts val="1540"/>
                </a:lnSpc>
              </a:pPr>
              <a:r>
                <a:rPr lang="en-US" sz="1100" spc="16" dirty="0">
                  <a:solidFill>
                    <a:srgbClr val="000000"/>
                  </a:solidFill>
                  <a:latin typeface="Quicksand"/>
                </a:rPr>
                <a:t>Das </a:t>
              </a:r>
              <a:r>
                <a:rPr lang="en-US" sz="1100" spc="16" dirty="0" err="1">
                  <a:solidFill>
                    <a:srgbClr val="000000"/>
                  </a:solidFill>
                  <a:latin typeface="Quicksand"/>
                </a:rPr>
                <a:t>portugiesische</a:t>
              </a:r>
              <a:r>
                <a:rPr lang="en-US" sz="1100" spc="16" dirty="0">
                  <a:solidFill>
                    <a:srgbClr val="000000"/>
                  </a:solidFill>
                  <a:latin typeface="Quicksand"/>
                </a:rPr>
                <a:t> </a:t>
              </a:r>
              <a:r>
                <a:rPr lang="en-US" sz="1100" spc="16" dirty="0" err="1">
                  <a:solidFill>
                    <a:srgbClr val="000000"/>
                  </a:solidFill>
                  <a:latin typeface="Quicksand"/>
                </a:rPr>
                <a:t>Pilotprojekt</a:t>
              </a:r>
              <a:r>
                <a:rPr lang="en-US" sz="1100" spc="16" dirty="0">
                  <a:solidFill>
                    <a:srgbClr val="000000"/>
                  </a:solidFill>
                  <a:latin typeface="Quicksand"/>
                </a:rPr>
                <a:t> bot Frauen </a:t>
              </a:r>
              <a:r>
                <a:rPr lang="en-US" sz="1100" spc="16" dirty="0" err="1">
                  <a:solidFill>
                    <a:srgbClr val="000000"/>
                  </a:solidFill>
                  <a:latin typeface="Quicksand"/>
                </a:rPr>
                <a:t>aus</a:t>
              </a:r>
              <a:r>
                <a:rPr lang="en-US" sz="1100" spc="16" dirty="0">
                  <a:solidFill>
                    <a:srgbClr val="000000"/>
                  </a:solidFill>
                  <a:latin typeface="Quicksand"/>
                </a:rPr>
                <a:t> Venezuela </a:t>
              </a:r>
              <a:r>
                <a:rPr lang="en-US" sz="1100" spc="16" dirty="0" err="1">
                  <a:solidFill>
                    <a:srgbClr val="000000"/>
                  </a:solidFill>
                  <a:latin typeface="Quicksand"/>
                </a:rPr>
                <a:t>Berufsberatung</a:t>
              </a:r>
              <a:r>
                <a:rPr lang="en-US" sz="1100" spc="16" dirty="0">
                  <a:solidFill>
                    <a:srgbClr val="000000"/>
                  </a:solidFill>
                  <a:latin typeface="Quicksand"/>
                </a:rPr>
                <a:t>, </a:t>
              </a:r>
              <a:r>
                <a:rPr lang="en-US" sz="1100" spc="16" dirty="0" err="1">
                  <a:solidFill>
                    <a:srgbClr val="000000"/>
                  </a:solidFill>
                  <a:latin typeface="Quicksand"/>
                </a:rPr>
                <a:t>Kompetenzbewertung</a:t>
              </a:r>
              <a:r>
                <a:rPr lang="en-US" sz="1100" spc="16" dirty="0">
                  <a:solidFill>
                    <a:srgbClr val="000000"/>
                  </a:solidFill>
                  <a:latin typeface="Quicksand"/>
                </a:rPr>
                <a:t> und das </a:t>
              </a:r>
              <a:r>
                <a:rPr lang="en-US" sz="1100" spc="16" dirty="0" err="1">
                  <a:solidFill>
                    <a:srgbClr val="000000"/>
                  </a:solidFill>
                  <a:latin typeface="Quicksand"/>
                </a:rPr>
                <a:t>Sammeln</a:t>
              </a:r>
              <a:r>
                <a:rPr lang="en-US" sz="1100" spc="16" dirty="0">
                  <a:solidFill>
                    <a:srgbClr val="000000"/>
                  </a:solidFill>
                  <a:latin typeface="Quicksand"/>
                </a:rPr>
                <a:t> von </a:t>
              </a:r>
              <a:r>
                <a:rPr lang="en-US" sz="1100" spc="16" dirty="0" err="1">
                  <a:solidFill>
                    <a:srgbClr val="000000"/>
                  </a:solidFill>
                  <a:latin typeface="Quicksand"/>
                </a:rPr>
                <a:t>Berufserfahrungen</a:t>
              </a:r>
              <a:r>
                <a:rPr lang="en-US" sz="1100" spc="16" dirty="0">
                  <a:solidFill>
                    <a:srgbClr val="000000"/>
                  </a:solidFill>
                  <a:latin typeface="Quicksand"/>
                </a:rPr>
                <a:t> in Form von Workshops, </a:t>
              </a:r>
              <a:r>
                <a:rPr lang="en-US" sz="1100" spc="16" dirty="0" err="1">
                  <a:solidFill>
                    <a:srgbClr val="000000"/>
                  </a:solidFill>
                  <a:latin typeface="Quicksand"/>
                </a:rPr>
                <a:t>Hospitationen</a:t>
              </a:r>
              <a:r>
                <a:rPr lang="en-US" sz="1100" spc="16" dirty="0">
                  <a:solidFill>
                    <a:srgbClr val="000000"/>
                  </a:solidFill>
                  <a:latin typeface="Quicksand"/>
                </a:rPr>
                <a:t> und </a:t>
              </a:r>
              <a:r>
                <a:rPr lang="en-US" sz="1100" spc="16" dirty="0" err="1">
                  <a:solidFill>
                    <a:srgbClr val="000000"/>
                  </a:solidFill>
                  <a:latin typeface="Quicksand"/>
                </a:rPr>
                <a:t>Gesprächen</a:t>
              </a:r>
              <a:r>
                <a:rPr lang="en-US" sz="1100" spc="16" dirty="0">
                  <a:solidFill>
                    <a:srgbClr val="000000"/>
                  </a:solidFill>
                  <a:latin typeface="Quicksand"/>
                </a:rPr>
                <a:t>, </a:t>
              </a:r>
              <a:r>
                <a:rPr lang="en-US" sz="1100" spc="16" dirty="0" err="1">
                  <a:solidFill>
                    <a:srgbClr val="000000"/>
                  </a:solidFill>
                  <a:latin typeface="Quicksand"/>
                </a:rPr>
                <a:t>z.B.</a:t>
              </a:r>
              <a:r>
                <a:rPr lang="en-US" sz="1100" spc="16" dirty="0">
                  <a:solidFill>
                    <a:srgbClr val="000000"/>
                  </a:solidFill>
                  <a:latin typeface="Quicksand"/>
                </a:rPr>
                <a:t> </a:t>
              </a:r>
              <a:r>
                <a:rPr lang="en-US" sz="1100" spc="16" dirty="0" err="1">
                  <a:solidFill>
                    <a:srgbClr val="000000"/>
                  </a:solidFill>
                  <a:latin typeface="Quicksand"/>
                </a:rPr>
                <a:t>über</a:t>
              </a:r>
              <a:r>
                <a:rPr lang="en-US" sz="1100" spc="16" dirty="0">
                  <a:solidFill>
                    <a:srgbClr val="000000"/>
                  </a:solidFill>
                  <a:latin typeface="Quicksand"/>
                </a:rPr>
                <a:t> </a:t>
              </a:r>
              <a:r>
                <a:rPr lang="en-US" sz="1100" spc="16" dirty="0" err="1">
                  <a:solidFill>
                    <a:srgbClr val="000000"/>
                  </a:solidFill>
                  <a:latin typeface="Quicksand"/>
                </a:rPr>
                <a:t>Gründungsmöglichkeiten</a:t>
              </a:r>
              <a:r>
                <a:rPr lang="en-US" sz="1100" spc="16">
                  <a:solidFill>
                    <a:srgbClr val="000000"/>
                  </a:solidFill>
                  <a:latin typeface="Quicksand"/>
                </a:rPr>
                <a:t>, </a:t>
              </a:r>
              <a:r>
                <a:rPr lang="en-US" sz="1100" spc="16" dirty="0">
                  <a:solidFill>
                    <a:srgbClr val="000000"/>
                  </a:solidFill>
                  <a:latin typeface="Quicksand"/>
                </a:rPr>
                <a:t>an. </a:t>
              </a:r>
            </a:p>
            <a:p>
              <a:pPr algn="l">
                <a:lnSpc>
                  <a:spcPts val="1540"/>
                </a:lnSpc>
              </a:pPr>
              <a:r>
                <a:rPr lang="en-US" sz="1100" spc="16" dirty="0">
                  <a:solidFill>
                    <a:srgbClr val="000000"/>
                  </a:solidFill>
                  <a:latin typeface="Quicksand"/>
                </a:rPr>
                <a:t>Im April </a:t>
              </a:r>
              <a:r>
                <a:rPr lang="en-US" sz="1100" spc="16" dirty="0" err="1">
                  <a:solidFill>
                    <a:srgbClr val="000000"/>
                  </a:solidFill>
                  <a:latin typeface="Quicksand"/>
                </a:rPr>
                <a:t>veranstaltete</a:t>
              </a:r>
              <a:r>
                <a:rPr lang="en-US" sz="1100" spc="16" dirty="0">
                  <a:solidFill>
                    <a:srgbClr val="000000"/>
                  </a:solidFill>
                  <a:latin typeface="Quicksand"/>
                </a:rPr>
                <a:t> AEVA </a:t>
              </a:r>
              <a:r>
                <a:rPr lang="en-US" sz="1100" spc="16" dirty="0" err="1">
                  <a:solidFill>
                    <a:srgbClr val="000000"/>
                  </a:solidFill>
                  <a:latin typeface="Quicksand"/>
                </a:rPr>
                <a:t>dann</a:t>
              </a:r>
              <a:r>
                <a:rPr lang="en-US" sz="1100" spc="16" dirty="0">
                  <a:solidFill>
                    <a:srgbClr val="000000"/>
                  </a:solidFill>
                  <a:latin typeface="Quicksand"/>
                </a:rPr>
                <a:t> das </a:t>
              </a:r>
              <a:r>
                <a:rPr lang="en-US" sz="1100" spc="16" dirty="0" err="1">
                  <a:solidFill>
                    <a:srgbClr val="000000"/>
                  </a:solidFill>
                  <a:latin typeface="Quicksand"/>
                </a:rPr>
                <a:t>Abschlusstreffen</a:t>
              </a:r>
              <a:r>
                <a:rPr lang="en-US" sz="1100" spc="16" dirty="0">
                  <a:solidFill>
                    <a:srgbClr val="000000"/>
                  </a:solidFill>
                  <a:latin typeface="Quicksand"/>
                </a:rPr>
                <a:t> des </a:t>
              </a:r>
              <a:r>
                <a:rPr lang="en-US" sz="1100" spc="16" dirty="0" err="1">
                  <a:solidFill>
                    <a:srgbClr val="000000"/>
                  </a:solidFill>
                  <a:latin typeface="Quicksand"/>
                </a:rPr>
                <a:t>Projektes</a:t>
              </a:r>
              <a:r>
                <a:rPr lang="en-US" sz="1100" spc="16" dirty="0">
                  <a:solidFill>
                    <a:srgbClr val="000000"/>
                  </a:solidFill>
                  <a:latin typeface="Quicksand"/>
                </a:rPr>
                <a:t>, auf dem </a:t>
              </a:r>
              <a:r>
                <a:rPr lang="en-US" sz="1100" spc="16" dirty="0" err="1">
                  <a:solidFill>
                    <a:srgbClr val="000000"/>
                  </a:solidFill>
                  <a:latin typeface="Quicksand"/>
                </a:rPr>
                <a:t>Ergebnisse</a:t>
              </a:r>
              <a:r>
                <a:rPr lang="en-US" sz="1100" spc="16" dirty="0">
                  <a:solidFill>
                    <a:srgbClr val="000000"/>
                  </a:solidFill>
                  <a:latin typeface="Quicksand"/>
                </a:rPr>
                <a:t> </a:t>
              </a:r>
              <a:r>
                <a:rPr lang="en-US" sz="1100" spc="16" dirty="0" err="1">
                  <a:solidFill>
                    <a:srgbClr val="000000"/>
                  </a:solidFill>
                  <a:latin typeface="Quicksand"/>
                </a:rPr>
                <a:t>vorgestellt</a:t>
              </a:r>
              <a:r>
                <a:rPr lang="en-US" sz="1100" spc="16" dirty="0">
                  <a:solidFill>
                    <a:srgbClr val="000000"/>
                  </a:solidFill>
                  <a:latin typeface="Quicksand"/>
                </a:rPr>
                <a:t> </a:t>
              </a:r>
              <a:r>
                <a:rPr lang="en-US" sz="1100" spc="16" dirty="0" err="1">
                  <a:solidFill>
                    <a:srgbClr val="000000"/>
                  </a:solidFill>
                  <a:latin typeface="Quicksand"/>
                </a:rPr>
                <a:t>sowie</a:t>
              </a:r>
              <a:r>
                <a:rPr lang="en-US" sz="1100" spc="16" dirty="0">
                  <a:solidFill>
                    <a:srgbClr val="000000"/>
                  </a:solidFill>
                  <a:latin typeface="Quicksand"/>
                </a:rPr>
                <a:t> </a:t>
              </a:r>
              <a:r>
                <a:rPr lang="en-US" sz="1100" spc="16" dirty="0" err="1">
                  <a:solidFill>
                    <a:srgbClr val="000000"/>
                  </a:solidFill>
                  <a:latin typeface="Quicksand"/>
                </a:rPr>
                <a:t>ein</a:t>
              </a:r>
              <a:r>
                <a:rPr lang="en-US" sz="1100" spc="16" dirty="0">
                  <a:solidFill>
                    <a:srgbClr val="000000"/>
                  </a:solidFill>
                  <a:latin typeface="Quicksand"/>
                </a:rPr>
                <a:t> </a:t>
              </a:r>
              <a:r>
                <a:rPr lang="en-US" sz="1100" spc="16" dirty="0" err="1">
                  <a:solidFill>
                    <a:srgbClr val="000000"/>
                  </a:solidFill>
                  <a:latin typeface="Quicksand"/>
                </a:rPr>
                <a:t>integratives</a:t>
              </a:r>
              <a:r>
                <a:rPr lang="en-US" sz="1100" spc="16" dirty="0">
                  <a:solidFill>
                    <a:srgbClr val="000000"/>
                  </a:solidFill>
                  <a:latin typeface="Quicksand"/>
                </a:rPr>
                <a:t> </a:t>
              </a:r>
              <a:r>
                <a:rPr lang="en-US" sz="1100" spc="16" dirty="0" err="1">
                  <a:solidFill>
                    <a:srgbClr val="000000"/>
                  </a:solidFill>
                  <a:latin typeface="Quicksand"/>
                </a:rPr>
                <a:t>Beratungsmodell</a:t>
              </a:r>
              <a:r>
                <a:rPr lang="en-US" sz="1100" spc="16" dirty="0">
                  <a:solidFill>
                    <a:srgbClr val="000000"/>
                  </a:solidFill>
                  <a:latin typeface="Quicksand"/>
                </a:rPr>
                <a:t> (career-guidance-model) </a:t>
              </a:r>
              <a:r>
                <a:rPr lang="en-US" sz="1100" spc="16" dirty="0" err="1">
                  <a:solidFill>
                    <a:srgbClr val="000000"/>
                  </a:solidFill>
                  <a:latin typeface="Quicksand"/>
                </a:rPr>
                <a:t>entwickelt</a:t>
              </a:r>
              <a:r>
                <a:rPr lang="en-US" sz="1100" spc="16" dirty="0">
                  <a:solidFill>
                    <a:srgbClr val="000000"/>
                  </a:solidFill>
                  <a:latin typeface="Quicksand"/>
                </a:rPr>
                <a:t> </a:t>
              </a:r>
              <a:r>
                <a:rPr lang="en-US" sz="1100" spc="16" dirty="0" err="1">
                  <a:solidFill>
                    <a:srgbClr val="000000"/>
                  </a:solidFill>
                  <a:latin typeface="Quicksand"/>
                </a:rPr>
                <a:t>wurde</a:t>
              </a:r>
              <a:r>
                <a:rPr lang="en-US" sz="1100" spc="16" dirty="0">
                  <a:solidFill>
                    <a:srgbClr val="000000"/>
                  </a:solidFill>
                  <a:latin typeface="Quicksand"/>
                </a:rPr>
                <a:t>. </a:t>
              </a:r>
            </a:p>
            <a:p>
              <a:pPr algn="l">
                <a:lnSpc>
                  <a:spcPts val="1540"/>
                </a:lnSpc>
              </a:pPr>
              <a:endParaRPr lang="en-US" sz="1100" spc="16" dirty="0">
                <a:solidFill>
                  <a:srgbClr val="000000"/>
                </a:solidFill>
                <a:latin typeface="Quicksand"/>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D554CEB8E85CF4789660C95E428B78B" ma:contentTypeVersion="18" ma:contentTypeDescription="Criar um novo documento." ma:contentTypeScope="" ma:versionID="e4647ca4bea44b7d948e1dc340200841">
  <xsd:schema xmlns:xsd="http://www.w3.org/2001/XMLSchema" xmlns:xs="http://www.w3.org/2001/XMLSchema" xmlns:p="http://schemas.microsoft.com/office/2006/metadata/properties" xmlns:ns2="40702e8f-5a20-40c1-8ee8-4a420e4ea0be" xmlns:ns3="73690d38-3fa8-411b-bfc9-37e0ccdc7f7f" targetNamespace="http://schemas.microsoft.com/office/2006/metadata/properties" ma:root="true" ma:fieldsID="ee31a69401db490d833474c23a5dc9fd" ns2:_="" ns3:_="">
    <xsd:import namespace="40702e8f-5a20-40c1-8ee8-4a420e4ea0be"/>
    <xsd:import namespace="73690d38-3fa8-411b-bfc9-37e0ccdc7f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02e8f-5a20-40c1-8ee8-4a420e4ea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m" ma:readOnly="false" ma:fieldId="{5cf76f15-5ced-4ddc-b409-7134ff3c332f}" ma:taxonomyMulti="true" ma:sspId="ea428e7e-a96e-471b-9d7c-c8bc6630fa4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690d38-3fa8-411b-bfc9-37e0ccdc7f7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8d882b-fc0e-4d85-9980-4adebef92f21}" ma:internalName="TaxCatchAll" ma:showField="CatchAllData" ma:web="73690d38-3fa8-411b-bfc9-37e0ccdc7f7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702e8f-5a20-40c1-8ee8-4a420e4ea0be">
      <Terms xmlns="http://schemas.microsoft.com/office/infopath/2007/PartnerControls"/>
    </lcf76f155ced4ddcb4097134ff3c332f>
    <TaxCatchAll xmlns="73690d38-3fa8-411b-bfc9-37e0ccdc7f7f" xsi:nil="true"/>
  </documentManagement>
</p:properties>
</file>

<file path=customXml/itemProps1.xml><?xml version="1.0" encoding="utf-8"?>
<ds:datastoreItem xmlns:ds="http://schemas.openxmlformats.org/officeDocument/2006/customXml" ds:itemID="{619E7C46-13D4-4421-B69C-E2AD5E60F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02e8f-5a20-40c1-8ee8-4a420e4ea0be"/>
    <ds:schemaRef ds:uri="73690d38-3fa8-411b-bfc9-37e0ccdc7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51CC15-9878-4664-826F-525208E0DF3D}">
  <ds:schemaRefs>
    <ds:schemaRef ds:uri="http://schemas.microsoft.com/sharepoint/v3/contenttype/forms"/>
  </ds:schemaRefs>
</ds:datastoreItem>
</file>

<file path=customXml/itemProps3.xml><?xml version="1.0" encoding="utf-8"?>
<ds:datastoreItem xmlns:ds="http://schemas.openxmlformats.org/officeDocument/2006/customXml" ds:itemID="{0E9C8AEA-B73A-43DF-A632-032DD00E2C99}">
  <ds:schemaRefs>
    <ds:schemaRef ds:uri="http://purl.org/dc/dcmitype/"/>
    <ds:schemaRef ds:uri="http://purl.org/dc/elements/1.1/"/>
    <ds:schemaRef ds:uri="40702e8f-5a20-40c1-8ee8-4a420e4ea0be"/>
    <ds:schemaRef ds:uri="http://schemas.microsoft.com/office/2006/metadata/properties"/>
    <ds:schemaRef ds:uri="http://purl.org/dc/terms/"/>
    <ds:schemaRef ds:uri="73690d38-3fa8-411b-bfc9-37e0ccdc7f7f"/>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Benutzerdefiniert</PresentationFormat>
  <Paragraphs>19</Paragraphs>
  <Slides>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vt:i4>
      </vt:variant>
    </vt:vector>
  </HeadingPairs>
  <TitlesOfParts>
    <vt:vector size="11" baseType="lpstr">
      <vt:lpstr>Quicksand Bold</vt:lpstr>
      <vt:lpstr>Quicksand Medium</vt:lpstr>
      <vt:lpstr>Montserrat Light</vt:lpstr>
      <vt:lpstr>Arial</vt:lpstr>
      <vt:lpstr>Calibri</vt:lpstr>
      <vt:lpstr>Rajdhani Bold Bold</vt:lpstr>
      <vt:lpstr>Quicksand</vt:lpstr>
      <vt:lpstr>Montserrat Medium</vt:lpstr>
      <vt:lpstr>Rajdhani Bold</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3</dc:title>
  <dc:creator>AEVA | Ana Ribeiro</dc:creator>
  <cp:lastModifiedBy>Regina Schmidt-Roßleben</cp:lastModifiedBy>
  <cp:revision>6</cp:revision>
  <dcterms:created xsi:type="dcterms:W3CDTF">2006-08-16T00:00:00Z</dcterms:created>
  <dcterms:modified xsi:type="dcterms:W3CDTF">2024-06-26T10:00:08Z</dcterms:modified>
  <dc:identifier>DAF0IdmyYew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0x010100CD554CEB8E85CF4789660C95E428B78B</vt:lpwstr>
  </property>
</Properties>
</file>